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49" r:id="rId5"/>
    <p:sldMasterId id="2147483650" r:id="rId6"/>
  </p:sldMasterIdLst>
  <p:notesMasterIdLst>
    <p:notesMasterId r:id="rId31"/>
  </p:notesMasterIdLst>
  <p:sldIdLst>
    <p:sldId id="256" r:id="rId7"/>
    <p:sldId id="308" r:id="rId8"/>
    <p:sldId id="304" r:id="rId9"/>
    <p:sldId id="307" r:id="rId10"/>
    <p:sldId id="309" r:id="rId11"/>
    <p:sldId id="285" r:id="rId12"/>
    <p:sldId id="299" r:id="rId13"/>
    <p:sldId id="295" r:id="rId14"/>
    <p:sldId id="296" r:id="rId15"/>
    <p:sldId id="260" r:id="rId16"/>
    <p:sldId id="294" r:id="rId17"/>
    <p:sldId id="297" r:id="rId18"/>
    <p:sldId id="310" r:id="rId19"/>
    <p:sldId id="300" r:id="rId20"/>
    <p:sldId id="301" r:id="rId21"/>
    <p:sldId id="302" r:id="rId22"/>
    <p:sldId id="303" r:id="rId23"/>
    <p:sldId id="311" r:id="rId24"/>
    <p:sldId id="306" r:id="rId25"/>
    <p:sldId id="313" r:id="rId26"/>
    <p:sldId id="312" r:id="rId27"/>
    <p:sldId id="315" r:id="rId28"/>
    <p:sldId id="314" r:id="rId29"/>
    <p:sldId id="316" r:id="rId30"/>
  </p:sldIdLst>
  <p:sldSz cx="9907588" cy="6858000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za Rogalski" initials="ER" lastIdx="6" clrIdx="0">
    <p:extLst>
      <p:ext uri="{19B8F6BF-5375-455C-9EA6-DF929625EA0E}">
        <p15:presenceInfo xmlns:p15="http://schemas.microsoft.com/office/powerpoint/2012/main" userId="S::eliza.rogalski@rogalski.ro::a51b8569-9a10-4cc6-9fec-1f7d97f216e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66"/>
    <a:srgbClr val="3D64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224" y="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theme" Target="theme/theme1.xml"/><Relationship Id="rId8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hai\Desktop\P2%20simulare%2040%20de%20an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0" dirty="0" err="1"/>
              <a:t>Ponderea</a:t>
            </a:r>
            <a:r>
              <a:rPr lang="en-US" sz="2000" b="0" dirty="0"/>
              <a:t> </a:t>
            </a:r>
            <a:r>
              <a:rPr lang="en-US" sz="2000" b="0" dirty="0" err="1"/>
              <a:t>deducerii</a:t>
            </a:r>
            <a:r>
              <a:rPr lang="en-US" sz="2000" b="0" dirty="0"/>
              <a:t> </a:t>
            </a:r>
            <a:r>
              <a:rPr lang="en-US" sz="2000" b="0" dirty="0" err="1"/>
              <a:t>fiscale</a:t>
            </a:r>
            <a:r>
              <a:rPr lang="en-US" sz="2000" b="0" dirty="0"/>
              <a:t> P</a:t>
            </a:r>
            <a:r>
              <a:rPr lang="en-US" sz="2000" b="0" baseline="0" dirty="0"/>
              <a:t> III </a:t>
            </a:r>
          </a:p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0" baseline="0" dirty="0"/>
              <a:t>in </a:t>
            </a:r>
            <a:r>
              <a:rPr lang="en-US" sz="2000" b="0" baseline="0" dirty="0" err="1"/>
              <a:t>salariul</a:t>
            </a:r>
            <a:r>
              <a:rPr lang="en-US" sz="2000" b="0" baseline="0" dirty="0"/>
              <a:t> </a:t>
            </a:r>
            <a:r>
              <a:rPr lang="en-US" sz="2000" b="0" baseline="0" dirty="0" err="1"/>
              <a:t>mediu</a:t>
            </a:r>
            <a:endParaRPr lang="en-US" sz="2000" b="0" dirty="0"/>
          </a:p>
        </c:rich>
      </c:tx>
      <c:layout>
        <c:manualLayout>
          <c:xMode val="edge"/>
          <c:yMode val="edge"/>
          <c:x val="0.33729158032877471"/>
          <c:y val="2.69579632933946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675455864069623"/>
          <c:y val="4.9757468309997978E-2"/>
          <c:w val="0.88655036089238848"/>
          <c:h val="0.79232037401574806"/>
        </c:manualLayout>
      </c:layout>
      <c:lineChart>
        <c:grouping val="standard"/>
        <c:varyColors val="0"/>
        <c:ser>
          <c:idx val="0"/>
          <c:order val="0"/>
          <c:spPr>
            <a:ln w="571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777777777777776E-2"/>
                  <c:y val="-4.1666666666666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AF-4DD8-AF7E-D180C293845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AF-4DD8-AF7E-D180C293845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AF-4DD8-AF7E-D180C293845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BAF-4DD8-AF7E-D180C293845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BAF-4DD8-AF7E-D180C293845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AF-4DD8-AF7E-D180C293845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BAF-4DD8-AF7E-D180C293845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BAF-4DD8-AF7E-D180C2938450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BAF-4DD8-AF7E-D180C293845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BAF-4DD8-AF7E-D180C2938450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BAF-4DD8-AF7E-D180C2938450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BAF-4DD8-AF7E-D180C2938450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BAF-4DD8-AF7E-D180C2938450}"/>
                </c:ext>
              </c:extLst>
            </c:dLbl>
            <c:dLbl>
              <c:idx val="13"/>
              <c:layout>
                <c:manualLayout>
                  <c:x val="-8.3333333333334356E-3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BAF-4DD8-AF7E-D180C29384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Sheet1!$A$3:$A$16</c:f>
              <c:numCache>
                <c:formatCode>General</c:formatCode>
                <c:ptCount val="1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Sheet1!$F$3:$F$16</c:f>
              <c:numCache>
                <c:formatCode>0.0%</c:formatCode>
                <c:ptCount val="14"/>
                <c:pt idx="0">
                  <c:v>7.6554652213188801E-2</c:v>
                </c:pt>
                <c:pt idx="1">
                  <c:v>7.3780231335436389E-2</c:v>
                </c:pt>
                <c:pt idx="2">
                  <c:v>7.1345117845117836E-2</c:v>
                </c:pt>
                <c:pt idx="3">
                  <c:v>7.1998707384068508E-2</c:v>
                </c:pt>
                <c:pt idx="4">
                  <c:v>6.8099861303744791E-2</c:v>
                </c:pt>
                <c:pt idx="5">
                  <c:v>6.2776836158192101E-2</c:v>
                </c:pt>
                <c:pt idx="6">
                  <c:v>5.7888910594517159E-2</c:v>
                </c:pt>
                <c:pt idx="7">
                  <c:v>5.1852322258464915E-2</c:v>
                </c:pt>
                <c:pt idx="8">
                  <c:v>4.5948650891442656E-2</c:v>
                </c:pt>
                <c:pt idx="9">
                  <c:v>3.4559328642245785E-2</c:v>
                </c:pt>
                <c:pt idx="10">
                  <c:v>3.1177398160315374E-2</c:v>
                </c:pt>
                <c:pt idx="11">
                  <c:v>3.0929726964639685E-2</c:v>
                </c:pt>
                <c:pt idx="12">
                  <c:v>2.9246314788397527E-2</c:v>
                </c:pt>
                <c:pt idx="13">
                  <c:v>2.7344818156959255E-2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E-9BAF-4DD8-AF7E-D180C29384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3828607"/>
        <c:axId val="1143824031"/>
      </c:lineChart>
      <c:catAx>
        <c:axId val="1143828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3824031"/>
        <c:crosses val="autoZero"/>
        <c:auto val="1"/>
        <c:lblAlgn val="ctr"/>
        <c:lblOffset val="100"/>
        <c:noMultiLvlLbl val="0"/>
      </c:catAx>
      <c:valAx>
        <c:axId val="1143824031"/>
        <c:scaling>
          <c:orientation val="minMax"/>
          <c:max val="0.1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3828607"/>
        <c:crosses val="autoZero"/>
        <c:crossBetween val="between"/>
        <c:majorUnit val="2.0000000000000004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">
            <a:extLst>
              <a:ext uri="{FF2B5EF4-FFF2-40B4-BE49-F238E27FC236}">
                <a16:creationId xmlns:a16="http://schemas.microsoft.com/office/drawing/2014/main" id="{8F2D80F6-8C09-4677-AD18-618361B57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099" name="AutoShape 2">
            <a:extLst>
              <a:ext uri="{FF2B5EF4-FFF2-40B4-BE49-F238E27FC236}">
                <a16:creationId xmlns:a16="http://schemas.microsoft.com/office/drawing/2014/main" id="{E42567A0-AFB0-4A4A-AA6F-90BCFDBC6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0" name="AutoShape 3">
            <a:extLst>
              <a:ext uri="{FF2B5EF4-FFF2-40B4-BE49-F238E27FC236}">
                <a16:creationId xmlns:a16="http://schemas.microsoft.com/office/drawing/2014/main" id="{A3921574-B485-4CC3-89F3-F155520B1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1" name="AutoShape 4">
            <a:extLst>
              <a:ext uri="{FF2B5EF4-FFF2-40B4-BE49-F238E27FC236}">
                <a16:creationId xmlns:a16="http://schemas.microsoft.com/office/drawing/2014/main" id="{0F5F2485-BF9F-4B46-B959-7D9A3E921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2" name="AutoShape 5">
            <a:extLst>
              <a:ext uri="{FF2B5EF4-FFF2-40B4-BE49-F238E27FC236}">
                <a16:creationId xmlns:a16="http://schemas.microsoft.com/office/drawing/2014/main" id="{CD86AA20-1095-42FB-80B7-73FC8BE50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3" name="AutoShape 6">
            <a:extLst>
              <a:ext uri="{FF2B5EF4-FFF2-40B4-BE49-F238E27FC236}">
                <a16:creationId xmlns:a16="http://schemas.microsoft.com/office/drawing/2014/main" id="{A6BD650B-EC4F-4C52-A970-F9186D269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4" name="AutoShape 7">
            <a:extLst>
              <a:ext uri="{FF2B5EF4-FFF2-40B4-BE49-F238E27FC236}">
                <a16:creationId xmlns:a16="http://schemas.microsoft.com/office/drawing/2014/main" id="{6D65EF95-8447-41E9-93DE-6EB5A8F0C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5" name="AutoShape 8">
            <a:extLst>
              <a:ext uri="{FF2B5EF4-FFF2-40B4-BE49-F238E27FC236}">
                <a16:creationId xmlns:a16="http://schemas.microsoft.com/office/drawing/2014/main" id="{6A48120E-F2BA-4FCB-BDFD-C3BC05B2A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6" name="AutoShape 9">
            <a:extLst>
              <a:ext uri="{FF2B5EF4-FFF2-40B4-BE49-F238E27FC236}">
                <a16:creationId xmlns:a16="http://schemas.microsoft.com/office/drawing/2014/main" id="{C5AD7F68-DC13-40E2-882B-3D10B3649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7" name="AutoShape 10">
            <a:extLst>
              <a:ext uri="{FF2B5EF4-FFF2-40B4-BE49-F238E27FC236}">
                <a16:creationId xmlns:a16="http://schemas.microsoft.com/office/drawing/2014/main" id="{BE273394-EA6F-4A84-8D3A-531EC6A23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8" name="AutoShape 11">
            <a:extLst>
              <a:ext uri="{FF2B5EF4-FFF2-40B4-BE49-F238E27FC236}">
                <a16:creationId xmlns:a16="http://schemas.microsoft.com/office/drawing/2014/main" id="{9663916C-194F-4F60-8083-B1A5D904C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9" name="AutoShape 12">
            <a:extLst>
              <a:ext uri="{FF2B5EF4-FFF2-40B4-BE49-F238E27FC236}">
                <a16:creationId xmlns:a16="http://schemas.microsoft.com/office/drawing/2014/main" id="{6E51F7D0-D675-4C6E-8BB2-542A667C7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0" name="AutoShape 13">
            <a:extLst>
              <a:ext uri="{FF2B5EF4-FFF2-40B4-BE49-F238E27FC236}">
                <a16:creationId xmlns:a16="http://schemas.microsoft.com/office/drawing/2014/main" id="{29103BD8-DF9D-42F4-83EC-E08F878B4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1" name="AutoShape 14">
            <a:extLst>
              <a:ext uri="{FF2B5EF4-FFF2-40B4-BE49-F238E27FC236}">
                <a16:creationId xmlns:a16="http://schemas.microsoft.com/office/drawing/2014/main" id="{2FE39D5E-F3F3-4A62-A472-31226A22B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2" name="AutoShape 15">
            <a:extLst>
              <a:ext uri="{FF2B5EF4-FFF2-40B4-BE49-F238E27FC236}">
                <a16:creationId xmlns:a16="http://schemas.microsoft.com/office/drawing/2014/main" id="{5BDD66A8-69C3-459B-8356-03AB0CE03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3" name="AutoShape 16">
            <a:extLst>
              <a:ext uri="{FF2B5EF4-FFF2-40B4-BE49-F238E27FC236}">
                <a16:creationId xmlns:a16="http://schemas.microsoft.com/office/drawing/2014/main" id="{CA7C35D0-7829-4BC0-B05F-ECA378C1D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4" name="AutoShape 17">
            <a:extLst>
              <a:ext uri="{FF2B5EF4-FFF2-40B4-BE49-F238E27FC236}">
                <a16:creationId xmlns:a16="http://schemas.microsoft.com/office/drawing/2014/main" id="{E31DB32F-693B-45E7-8507-1E59A29EA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5" name="AutoShape 18">
            <a:extLst>
              <a:ext uri="{FF2B5EF4-FFF2-40B4-BE49-F238E27FC236}">
                <a16:creationId xmlns:a16="http://schemas.microsoft.com/office/drawing/2014/main" id="{327D528A-3B11-460C-8ED0-590EE54A4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6" name="AutoShape 19">
            <a:extLst>
              <a:ext uri="{FF2B5EF4-FFF2-40B4-BE49-F238E27FC236}">
                <a16:creationId xmlns:a16="http://schemas.microsoft.com/office/drawing/2014/main" id="{34E98DD7-1FFC-456A-8B65-5803504FD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7" name="AutoShape 20">
            <a:extLst>
              <a:ext uri="{FF2B5EF4-FFF2-40B4-BE49-F238E27FC236}">
                <a16:creationId xmlns:a16="http://schemas.microsoft.com/office/drawing/2014/main" id="{D83259AE-BBCC-4043-A095-B8B12061E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8" name="AutoShape 21">
            <a:extLst>
              <a:ext uri="{FF2B5EF4-FFF2-40B4-BE49-F238E27FC236}">
                <a16:creationId xmlns:a16="http://schemas.microsoft.com/office/drawing/2014/main" id="{F153C165-E4A3-4D4E-ADB9-F31E7C685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9" name="AutoShape 22">
            <a:extLst>
              <a:ext uri="{FF2B5EF4-FFF2-40B4-BE49-F238E27FC236}">
                <a16:creationId xmlns:a16="http://schemas.microsoft.com/office/drawing/2014/main" id="{8C70FD88-7733-4998-8CA3-88644288A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20" name="AutoShape 23">
            <a:extLst>
              <a:ext uri="{FF2B5EF4-FFF2-40B4-BE49-F238E27FC236}">
                <a16:creationId xmlns:a16="http://schemas.microsoft.com/office/drawing/2014/main" id="{EF4399CC-4C4E-4E83-A3CA-90BCBD294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21" name="AutoShape 24">
            <a:extLst>
              <a:ext uri="{FF2B5EF4-FFF2-40B4-BE49-F238E27FC236}">
                <a16:creationId xmlns:a16="http://schemas.microsoft.com/office/drawing/2014/main" id="{8108DC34-DA60-4507-8E0C-1A7A239B8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22" name="AutoShape 25">
            <a:extLst>
              <a:ext uri="{FF2B5EF4-FFF2-40B4-BE49-F238E27FC236}">
                <a16:creationId xmlns:a16="http://schemas.microsoft.com/office/drawing/2014/main" id="{2EE223DC-A5A0-4BD5-B90B-D20E28D8E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23" name="AutoShape 26">
            <a:extLst>
              <a:ext uri="{FF2B5EF4-FFF2-40B4-BE49-F238E27FC236}">
                <a16:creationId xmlns:a16="http://schemas.microsoft.com/office/drawing/2014/main" id="{0F17315B-F116-41B5-B3EC-334E9C5C9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24" name="AutoShape 27">
            <a:extLst>
              <a:ext uri="{FF2B5EF4-FFF2-40B4-BE49-F238E27FC236}">
                <a16:creationId xmlns:a16="http://schemas.microsoft.com/office/drawing/2014/main" id="{5A6BC4C5-64DE-41AB-85DD-E976B4565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25" name="AutoShape 28">
            <a:extLst>
              <a:ext uri="{FF2B5EF4-FFF2-40B4-BE49-F238E27FC236}">
                <a16:creationId xmlns:a16="http://schemas.microsoft.com/office/drawing/2014/main" id="{1D36FC8F-EF22-4C46-8A4F-458621254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26" name="AutoShape 29">
            <a:extLst>
              <a:ext uri="{FF2B5EF4-FFF2-40B4-BE49-F238E27FC236}">
                <a16:creationId xmlns:a16="http://schemas.microsoft.com/office/drawing/2014/main" id="{75A9C92D-D57D-4274-AC9D-76B4971C7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27" name="AutoShape 30">
            <a:extLst>
              <a:ext uri="{FF2B5EF4-FFF2-40B4-BE49-F238E27FC236}">
                <a16:creationId xmlns:a16="http://schemas.microsoft.com/office/drawing/2014/main" id="{6589760D-9A03-425B-87E7-B33D74A64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28" name="AutoShape 31">
            <a:extLst>
              <a:ext uri="{FF2B5EF4-FFF2-40B4-BE49-F238E27FC236}">
                <a16:creationId xmlns:a16="http://schemas.microsoft.com/office/drawing/2014/main" id="{6341C7F8-DFCB-4E94-96FE-25C9F9480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29" name="AutoShape 32">
            <a:extLst>
              <a:ext uri="{FF2B5EF4-FFF2-40B4-BE49-F238E27FC236}">
                <a16:creationId xmlns:a16="http://schemas.microsoft.com/office/drawing/2014/main" id="{083A2E5E-6B90-4875-B67A-DDD76A2ED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30" name="AutoShape 33">
            <a:extLst>
              <a:ext uri="{FF2B5EF4-FFF2-40B4-BE49-F238E27FC236}">
                <a16:creationId xmlns:a16="http://schemas.microsoft.com/office/drawing/2014/main" id="{B5FC05DB-6054-4EFD-861A-376AF2FE5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31" name="AutoShape 34">
            <a:extLst>
              <a:ext uri="{FF2B5EF4-FFF2-40B4-BE49-F238E27FC236}">
                <a16:creationId xmlns:a16="http://schemas.microsoft.com/office/drawing/2014/main" id="{E76A6D9A-0D63-4BC1-B1C6-870EF0B83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32" name="AutoShape 35">
            <a:extLst>
              <a:ext uri="{FF2B5EF4-FFF2-40B4-BE49-F238E27FC236}">
                <a16:creationId xmlns:a16="http://schemas.microsoft.com/office/drawing/2014/main" id="{BCE02776-B8E4-4D26-B75A-0BA8F41A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33" name="AutoShape 36">
            <a:extLst>
              <a:ext uri="{FF2B5EF4-FFF2-40B4-BE49-F238E27FC236}">
                <a16:creationId xmlns:a16="http://schemas.microsoft.com/office/drawing/2014/main" id="{790EAFCF-E680-4D81-83A7-704174925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34" name="AutoShape 37">
            <a:extLst>
              <a:ext uri="{FF2B5EF4-FFF2-40B4-BE49-F238E27FC236}">
                <a16:creationId xmlns:a16="http://schemas.microsoft.com/office/drawing/2014/main" id="{2A73F4C9-12DA-46CA-95F4-83D6804D2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35" name="AutoShape 38">
            <a:extLst>
              <a:ext uri="{FF2B5EF4-FFF2-40B4-BE49-F238E27FC236}">
                <a16:creationId xmlns:a16="http://schemas.microsoft.com/office/drawing/2014/main" id="{272F31EE-8780-4ABD-BC63-E854EB04F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36" name="AutoShape 39">
            <a:extLst>
              <a:ext uri="{FF2B5EF4-FFF2-40B4-BE49-F238E27FC236}">
                <a16:creationId xmlns:a16="http://schemas.microsoft.com/office/drawing/2014/main" id="{D07D9440-3639-4474-9092-0D1412DD4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37" name="AutoShape 40">
            <a:extLst>
              <a:ext uri="{FF2B5EF4-FFF2-40B4-BE49-F238E27FC236}">
                <a16:creationId xmlns:a16="http://schemas.microsoft.com/office/drawing/2014/main" id="{9B6E27DC-F8B2-4F69-A9FA-ADFE6A709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38" name="AutoShape 41">
            <a:extLst>
              <a:ext uri="{FF2B5EF4-FFF2-40B4-BE49-F238E27FC236}">
                <a16:creationId xmlns:a16="http://schemas.microsoft.com/office/drawing/2014/main" id="{5957C24A-7278-4CD9-AF3A-DAA13C8DE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39" name="AutoShape 42">
            <a:extLst>
              <a:ext uri="{FF2B5EF4-FFF2-40B4-BE49-F238E27FC236}">
                <a16:creationId xmlns:a16="http://schemas.microsoft.com/office/drawing/2014/main" id="{1D856BF9-EA68-4229-A91E-128F28808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40" name="AutoShape 43">
            <a:extLst>
              <a:ext uri="{FF2B5EF4-FFF2-40B4-BE49-F238E27FC236}">
                <a16:creationId xmlns:a16="http://schemas.microsoft.com/office/drawing/2014/main" id="{15779C41-7647-493F-9387-2A4650189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41" name="AutoShape 44">
            <a:extLst>
              <a:ext uri="{FF2B5EF4-FFF2-40B4-BE49-F238E27FC236}">
                <a16:creationId xmlns:a16="http://schemas.microsoft.com/office/drawing/2014/main" id="{EABDA183-9608-4412-A41E-3295CA101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42" name="AutoShape 45">
            <a:extLst>
              <a:ext uri="{FF2B5EF4-FFF2-40B4-BE49-F238E27FC236}">
                <a16:creationId xmlns:a16="http://schemas.microsoft.com/office/drawing/2014/main" id="{B96D5701-27B3-455D-9549-2385FED48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43" name="AutoShape 46">
            <a:extLst>
              <a:ext uri="{FF2B5EF4-FFF2-40B4-BE49-F238E27FC236}">
                <a16:creationId xmlns:a16="http://schemas.microsoft.com/office/drawing/2014/main" id="{045918A2-4371-4F1E-A8C0-8B8F2DFE9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44" name="AutoShape 47">
            <a:extLst>
              <a:ext uri="{FF2B5EF4-FFF2-40B4-BE49-F238E27FC236}">
                <a16:creationId xmlns:a16="http://schemas.microsoft.com/office/drawing/2014/main" id="{F8C3C599-DFC2-4AA0-9AA6-20344EC7C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45" name="AutoShape 48">
            <a:extLst>
              <a:ext uri="{FF2B5EF4-FFF2-40B4-BE49-F238E27FC236}">
                <a16:creationId xmlns:a16="http://schemas.microsoft.com/office/drawing/2014/main" id="{F56D40B1-4C78-4359-B431-1C4E3B44E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46" name="AutoShape 49">
            <a:extLst>
              <a:ext uri="{FF2B5EF4-FFF2-40B4-BE49-F238E27FC236}">
                <a16:creationId xmlns:a16="http://schemas.microsoft.com/office/drawing/2014/main" id="{3BBCDE1E-FDBD-4EBF-B1C1-8C717B3A5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47" name="AutoShape 50">
            <a:extLst>
              <a:ext uri="{FF2B5EF4-FFF2-40B4-BE49-F238E27FC236}">
                <a16:creationId xmlns:a16="http://schemas.microsoft.com/office/drawing/2014/main" id="{C60D7342-B9E3-466F-9112-39ADE07E0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48" name="AutoShape 51">
            <a:extLst>
              <a:ext uri="{FF2B5EF4-FFF2-40B4-BE49-F238E27FC236}">
                <a16:creationId xmlns:a16="http://schemas.microsoft.com/office/drawing/2014/main" id="{D005D32A-3493-45D4-98AA-68DFB11429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49" name="AutoShape 52">
            <a:extLst>
              <a:ext uri="{FF2B5EF4-FFF2-40B4-BE49-F238E27FC236}">
                <a16:creationId xmlns:a16="http://schemas.microsoft.com/office/drawing/2014/main" id="{095F840C-0528-41DA-9657-FE839EA28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50" name="AutoShape 53">
            <a:extLst>
              <a:ext uri="{FF2B5EF4-FFF2-40B4-BE49-F238E27FC236}">
                <a16:creationId xmlns:a16="http://schemas.microsoft.com/office/drawing/2014/main" id="{CA3DC6AF-3C08-46A6-9051-61F20B150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51" name="AutoShape 54">
            <a:extLst>
              <a:ext uri="{FF2B5EF4-FFF2-40B4-BE49-F238E27FC236}">
                <a16:creationId xmlns:a16="http://schemas.microsoft.com/office/drawing/2014/main" id="{BA21312A-8D67-45A8-B594-7764D140D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52" name="AutoShape 55">
            <a:extLst>
              <a:ext uri="{FF2B5EF4-FFF2-40B4-BE49-F238E27FC236}">
                <a16:creationId xmlns:a16="http://schemas.microsoft.com/office/drawing/2014/main" id="{D9B48BFF-8AAE-4850-8CAD-02E8E48F4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53" name="AutoShape 56">
            <a:extLst>
              <a:ext uri="{FF2B5EF4-FFF2-40B4-BE49-F238E27FC236}">
                <a16:creationId xmlns:a16="http://schemas.microsoft.com/office/drawing/2014/main" id="{A39F35FB-740D-462D-BE5F-FDF4C6E69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54" name="AutoShape 57">
            <a:extLst>
              <a:ext uri="{FF2B5EF4-FFF2-40B4-BE49-F238E27FC236}">
                <a16:creationId xmlns:a16="http://schemas.microsoft.com/office/drawing/2014/main" id="{8DB9D032-CDF3-472E-8CEA-715CF9A33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55" name="AutoShape 58">
            <a:extLst>
              <a:ext uri="{FF2B5EF4-FFF2-40B4-BE49-F238E27FC236}">
                <a16:creationId xmlns:a16="http://schemas.microsoft.com/office/drawing/2014/main" id="{521C17A4-C662-45BA-AC0C-E69647D69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56" name="AutoShape 59">
            <a:extLst>
              <a:ext uri="{FF2B5EF4-FFF2-40B4-BE49-F238E27FC236}">
                <a16:creationId xmlns:a16="http://schemas.microsoft.com/office/drawing/2014/main" id="{29C54378-08EA-46B6-9AB3-A457806D5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57" name="AutoShape 60">
            <a:extLst>
              <a:ext uri="{FF2B5EF4-FFF2-40B4-BE49-F238E27FC236}">
                <a16:creationId xmlns:a16="http://schemas.microsoft.com/office/drawing/2014/main" id="{EEBFBA38-83A2-41A8-85C6-B657EA9E1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58" name="AutoShape 61">
            <a:extLst>
              <a:ext uri="{FF2B5EF4-FFF2-40B4-BE49-F238E27FC236}">
                <a16:creationId xmlns:a16="http://schemas.microsoft.com/office/drawing/2014/main" id="{030A496B-CFB7-407A-9353-A02F7FFD1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59" name="AutoShape 62">
            <a:extLst>
              <a:ext uri="{FF2B5EF4-FFF2-40B4-BE49-F238E27FC236}">
                <a16:creationId xmlns:a16="http://schemas.microsoft.com/office/drawing/2014/main" id="{F5719AA0-B36A-44F6-8B57-B87D0FD2B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60" name="AutoShape 63">
            <a:extLst>
              <a:ext uri="{FF2B5EF4-FFF2-40B4-BE49-F238E27FC236}">
                <a16:creationId xmlns:a16="http://schemas.microsoft.com/office/drawing/2014/main" id="{DCA389F1-CC91-4D7D-81A2-4F0DBC1FC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61" name="AutoShape 64">
            <a:extLst>
              <a:ext uri="{FF2B5EF4-FFF2-40B4-BE49-F238E27FC236}">
                <a16:creationId xmlns:a16="http://schemas.microsoft.com/office/drawing/2014/main" id="{0CB4A23A-4AAB-4469-A7A1-CB7929325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62" name="AutoShape 65">
            <a:extLst>
              <a:ext uri="{FF2B5EF4-FFF2-40B4-BE49-F238E27FC236}">
                <a16:creationId xmlns:a16="http://schemas.microsoft.com/office/drawing/2014/main" id="{2B5C05AE-10D0-4B06-8DE7-6607BB8E7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63" name="AutoShape 66">
            <a:extLst>
              <a:ext uri="{FF2B5EF4-FFF2-40B4-BE49-F238E27FC236}">
                <a16:creationId xmlns:a16="http://schemas.microsoft.com/office/drawing/2014/main" id="{EF3309FE-DE2A-4E9F-B7B3-1A11B278D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64" name="AutoShape 67">
            <a:extLst>
              <a:ext uri="{FF2B5EF4-FFF2-40B4-BE49-F238E27FC236}">
                <a16:creationId xmlns:a16="http://schemas.microsoft.com/office/drawing/2014/main" id="{C376B726-271B-41F7-BF92-A717A5553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65" name="AutoShape 68">
            <a:extLst>
              <a:ext uri="{FF2B5EF4-FFF2-40B4-BE49-F238E27FC236}">
                <a16:creationId xmlns:a16="http://schemas.microsoft.com/office/drawing/2014/main" id="{51A6A87C-57C8-4247-9713-12F9A853D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66" name="AutoShape 69">
            <a:extLst>
              <a:ext uri="{FF2B5EF4-FFF2-40B4-BE49-F238E27FC236}">
                <a16:creationId xmlns:a16="http://schemas.microsoft.com/office/drawing/2014/main" id="{1EA117F8-CBB5-473D-A6DA-35D42BD82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67" name="AutoShape 70">
            <a:extLst>
              <a:ext uri="{FF2B5EF4-FFF2-40B4-BE49-F238E27FC236}">
                <a16:creationId xmlns:a16="http://schemas.microsoft.com/office/drawing/2014/main" id="{96E445BD-1FB5-40D4-9698-348520CDA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68" name="AutoShape 71">
            <a:extLst>
              <a:ext uri="{FF2B5EF4-FFF2-40B4-BE49-F238E27FC236}">
                <a16:creationId xmlns:a16="http://schemas.microsoft.com/office/drawing/2014/main" id="{56DA841D-7990-49F5-A90B-05D672DBA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69" name="AutoShape 72">
            <a:extLst>
              <a:ext uri="{FF2B5EF4-FFF2-40B4-BE49-F238E27FC236}">
                <a16:creationId xmlns:a16="http://schemas.microsoft.com/office/drawing/2014/main" id="{58123AA1-E8E0-42CC-9363-D576E379A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70" name="AutoShape 73">
            <a:extLst>
              <a:ext uri="{FF2B5EF4-FFF2-40B4-BE49-F238E27FC236}">
                <a16:creationId xmlns:a16="http://schemas.microsoft.com/office/drawing/2014/main" id="{4BB3D3BE-18ED-41F4-94C0-4744247BE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71" name="AutoShape 74">
            <a:extLst>
              <a:ext uri="{FF2B5EF4-FFF2-40B4-BE49-F238E27FC236}">
                <a16:creationId xmlns:a16="http://schemas.microsoft.com/office/drawing/2014/main" id="{873ED1DA-5ED4-4CFB-8798-2F6E34FF6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72" name="Text Box 75">
            <a:extLst>
              <a:ext uri="{FF2B5EF4-FFF2-40B4-BE49-F238E27FC236}">
                <a16:creationId xmlns:a16="http://schemas.microsoft.com/office/drawing/2014/main" id="{AFC604C1-092D-47C6-8C3D-04D4B137B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73" name="Text Box 76">
            <a:extLst>
              <a:ext uri="{FF2B5EF4-FFF2-40B4-BE49-F238E27FC236}">
                <a16:creationId xmlns:a16="http://schemas.microsoft.com/office/drawing/2014/main" id="{1C02CCA0-5F7E-42AC-B870-34625CB32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0"/>
            <a:ext cx="2946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74" name="Rectangle 77">
            <a:extLst>
              <a:ext uri="{FF2B5EF4-FFF2-40B4-BE49-F238E27FC236}">
                <a16:creationId xmlns:a16="http://schemas.microsoft.com/office/drawing/2014/main" id="{B53C5013-9590-427F-B0F1-91BBDDCAD74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835525" cy="3311525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78">
            <a:extLst>
              <a:ext uri="{FF2B5EF4-FFF2-40B4-BE49-F238E27FC236}">
                <a16:creationId xmlns:a16="http://schemas.microsoft.com/office/drawing/2014/main" id="{A672AA07-B59A-4A69-BF0B-B947FCCD25F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368925" cy="399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4176" name="Text Box 79">
            <a:extLst>
              <a:ext uri="{FF2B5EF4-FFF2-40B4-BE49-F238E27FC236}">
                <a16:creationId xmlns:a16="http://schemas.microsoft.com/office/drawing/2014/main" id="{9B58E7E5-087D-47BB-BA78-CBB1D865B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80">
            <a:extLst>
              <a:ext uri="{FF2B5EF4-FFF2-40B4-BE49-F238E27FC236}">
                <a16:creationId xmlns:a16="http://schemas.microsoft.com/office/drawing/2014/main" id="{E34A67CF-72EA-45B5-82C2-5393CB1F970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8543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900" algn="l"/>
                <a:tab pos="1447800" algn="l"/>
                <a:tab pos="2171700" algn="l"/>
              </a:tabLst>
              <a:defRPr sz="1200" smtClean="0">
                <a:solidFill>
                  <a:srgbClr val="000000"/>
                </a:solidFill>
                <a:latin typeface="Calibri" panose="020F0502020204030204" pitchFamily="34" charset="0"/>
                <a:cs typeface="Arial Unicode MS" pitchFamily="32" charset="0"/>
              </a:defRPr>
            </a:lvl1pPr>
          </a:lstStyle>
          <a:p>
            <a:pPr>
              <a:defRPr/>
            </a:pPr>
            <a:fld id="{190BAB76-0536-4BF0-925D-E813BD005F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7685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0">
            <a:extLst>
              <a:ext uri="{FF2B5EF4-FFF2-40B4-BE49-F238E27FC236}">
                <a16:creationId xmlns:a16="http://schemas.microsoft.com/office/drawing/2014/main" id="{45585C84-BBD0-489A-B804-C918C8273F7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25DB8544-A71C-4FAC-B21C-C94E24C5BC3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88A15149-6D1B-485A-893D-2C616A489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575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E87F2CCB-BA5F-4147-9AD3-56605E121279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1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AC02FB7F-ACE2-44FF-8CCB-53B02CCBA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6385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DECD426B-E48B-420E-9C0F-722393921751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1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xt Box 3">
            <a:extLst>
              <a:ext uri="{FF2B5EF4-FFF2-40B4-BE49-F238E27FC236}">
                <a16:creationId xmlns:a16="http://schemas.microsoft.com/office/drawing/2014/main" id="{937FB935-7FE8-469B-93FC-97CF9140A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78137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75F53FCC-63CC-404C-91A2-170E896903F5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1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50" name="Text Box 4">
            <a:extLst>
              <a:ext uri="{FF2B5EF4-FFF2-40B4-BE49-F238E27FC236}">
                <a16:creationId xmlns:a16="http://schemas.microsoft.com/office/drawing/2014/main" id="{471742EB-54BF-40E5-8CA8-C68DAB19B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337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2BD2C7DC-066E-41B9-8A47-AA7BBED40F8D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1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51" name="Text Box 5">
            <a:extLst>
              <a:ext uri="{FF2B5EF4-FFF2-40B4-BE49-F238E27FC236}">
                <a16:creationId xmlns:a16="http://schemas.microsoft.com/office/drawing/2014/main" id="{9FDE0B83-6BFE-4292-930E-99A7A6BD3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48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DAA48C21-B942-44F1-80EF-82B5E52E70C3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1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52" name="Text Box 6">
            <a:extLst>
              <a:ext uri="{FF2B5EF4-FFF2-40B4-BE49-F238E27FC236}">
                <a16:creationId xmlns:a16="http://schemas.microsoft.com/office/drawing/2014/main" id="{3AD65FE3-FEAB-4077-A086-468E7A265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6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B9583721-7306-4E1E-8517-EB8039F152A7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1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53" name="Rectangle 7">
            <a:extLst>
              <a:ext uri="{FF2B5EF4-FFF2-40B4-BE49-F238E27FC236}">
                <a16:creationId xmlns:a16="http://schemas.microsoft.com/office/drawing/2014/main" id="{D8417012-7FBB-4F01-9F24-4BA09F9B15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54" name="Rectangle 8">
            <a:extLst>
              <a:ext uri="{FF2B5EF4-FFF2-40B4-BE49-F238E27FC236}">
                <a16:creationId xmlns:a16="http://schemas.microsoft.com/office/drawing/2014/main" id="{8E2B2BAF-1711-4B34-B6D0-E7F1CA8D0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97033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9">
            <a:extLst>
              <a:ext uri="{FF2B5EF4-FFF2-40B4-BE49-F238E27FC236}">
                <a16:creationId xmlns:a16="http://schemas.microsoft.com/office/drawing/2014/main" id="{D8506A5E-4220-4737-8D2A-A4059B347DA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06C09B-DC06-4D5E-8581-A7728BC6F544}" type="slidenum">
              <a:rPr lang="en-US" altLang="en-US" smtClean="0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1" name="Text Box 1">
            <a:extLst>
              <a:ext uri="{FF2B5EF4-FFF2-40B4-BE49-F238E27FC236}">
                <a16:creationId xmlns:a16="http://schemas.microsoft.com/office/drawing/2014/main" id="{35411CA5-C1A9-470F-A78E-4B98DE6C2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57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C84E607-0518-418F-B176-6D8FEB67BE58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38EF0FF0-FAA2-4706-9519-F231A72AA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6385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775642B-8F0F-4774-8956-61E6162F1C7D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3" name="Text Box 3">
            <a:extLst>
              <a:ext uri="{FF2B5EF4-FFF2-40B4-BE49-F238E27FC236}">
                <a16:creationId xmlns:a16="http://schemas.microsoft.com/office/drawing/2014/main" id="{FC59C6F8-DCDA-4FDF-9B80-71EAEF6FF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78137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7791D70-FA8E-45D4-AB1B-3E26274F8B0E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4" name="Text Box 4">
            <a:extLst>
              <a:ext uri="{FF2B5EF4-FFF2-40B4-BE49-F238E27FC236}">
                <a16:creationId xmlns:a16="http://schemas.microsoft.com/office/drawing/2014/main" id="{9BD1B90D-D0DF-48E1-9F53-1DFC5ECA3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337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FA6C8DF-0836-4358-AEB6-9980631001E4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5" name="Text Box 5">
            <a:extLst>
              <a:ext uri="{FF2B5EF4-FFF2-40B4-BE49-F238E27FC236}">
                <a16:creationId xmlns:a16="http://schemas.microsoft.com/office/drawing/2014/main" id="{3AC829CA-0CBF-4E2B-A6A0-D1D28C424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48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1173203-6BB7-44FF-A4A8-1EFF3D56323A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6" name="Text Box 6">
            <a:extLst>
              <a:ext uri="{FF2B5EF4-FFF2-40B4-BE49-F238E27FC236}">
                <a16:creationId xmlns:a16="http://schemas.microsoft.com/office/drawing/2014/main" id="{459885C8-4339-4E62-9DA8-D41060535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6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578F0F7-7416-466E-959D-BD345BB21A17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7" name="Rectangle 7">
            <a:extLst>
              <a:ext uri="{FF2B5EF4-FFF2-40B4-BE49-F238E27FC236}">
                <a16:creationId xmlns:a16="http://schemas.microsoft.com/office/drawing/2014/main" id="{EFFB978B-834D-41C5-B70E-161A1B49AB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solidFill>
            <a:srgbClr val="FFFFFF"/>
          </a:solidFill>
          <a:ln/>
        </p:spPr>
      </p:sp>
      <p:sp>
        <p:nvSpPr>
          <p:cNvPr id="7178" name="Rectangle 8">
            <a:extLst>
              <a:ext uri="{FF2B5EF4-FFF2-40B4-BE49-F238E27FC236}">
                <a16:creationId xmlns:a16="http://schemas.microsoft.com/office/drawing/2014/main" id="{93A42693-A074-4A2C-9B3A-0235577FD8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338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9">
            <a:extLst>
              <a:ext uri="{FF2B5EF4-FFF2-40B4-BE49-F238E27FC236}">
                <a16:creationId xmlns:a16="http://schemas.microsoft.com/office/drawing/2014/main" id="{D8506A5E-4220-4737-8D2A-A4059B347DA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06C09B-DC06-4D5E-8581-A7728BC6F544}" type="slidenum">
              <a:rPr lang="en-US" altLang="en-US" smtClean="0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1" name="Text Box 1">
            <a:extLst>
              <a:ext uri="{FF2B5EF4-FFF2-40B4-BE49-F238E27FC236}">
                <a16:creationId xmlns:a16="http://schemas.microsoft.com/office/drawing/2014/main" id="{35411CA5-C1A9-470F-A78E-4B98DE6C2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57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C84E607-0518-418F-B176-6D8FEB67BE58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38EF0FF0-FAA2-4706-9519-F231A72AA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6385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775642B-8F0F-4774-8956-61E6162F1C7D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3" name="Text Box 3">
            <a:extLst>
              <a:ext uri="{FF2B5EF4-FFF2-40B4-BE49-F238E27FC236}">
                <a16:creationId xmlns:a16="http://schemas.microsoft.com/office/drawing/2014/main" id="{FC59C6F8-DCDA-4FDF-9B80-71EAEF6FF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78137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7791D70-FA8E-45D4-AB1B-3E26274F8B0E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4" name="Text Box 4">
            <a:extLst>
              <a:ext uri="{FF2B5EF4-FFF2-40B4-BE49-F238E27FC236}">
                <a16:creationId xmlns:a16="http://schemas.microsoft.com/office/drawing/2014/main" id="{9BD1B90D-D0DF-48E1-9F53-1DFC5ECA3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337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FA6C8DF-0836-4358-AEB6-9980631001E4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5" name="Text Box 5">
            <a:extLst>
              <a:ext uri="{FF2B5EF4-FFF2-40B4-BE49-F238E27FC236}">
                <a16:creationId xmlns:a16="http://schemas.microsoft.com/office/drawing/2014/main" id="{3AC829CA-0CBF-4E2B-A6A0-D1D28C424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48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1173203-6BB7-44FF-A4A8-1EFF3D56323A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6" name="Text Box 6">
            <a:extLst>
              <a:ext uri="{FF2B5EF4-FFF2-40B4-BE49-F238E27FC236}">
                <a16:creationId xmlns:a16="http://schemas.microsoft.com/office/drawing/2014/main" id="{459885C8-4339-4E62-9DA8-D41060535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6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578F0F7-7416-466E-959D-BD345BB21A17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7" name="Rectangle 7">
            <a:extLst>
              <a:ext uri="{FF2B5EF4-FFF2-40B4-BE49-F238E27FC236}">
                <a16:creationId xmlns:a16="http://schemas.microsoft.com/office/drawing/2014/main" id="{EFFB978B-834D-41C5-B70E-161A1B49AB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solidFill>
            <a:srgbClr val="FFFFFF"/>
          </a:solidFill>
          <a:ln/>
        </p:spPr>
      </p:sp>
      <p:sp>
        <p:nvSpPr>
          <p:cNvPr id="7178" name="Rectangle 8">
            <a:extLst>
              <a:ext uri="{FF2B5EF4-FFF2-40B4-BE49-F238E27FC236}">
                <a16:creationId xmlns:a16="http://schemas.microsoft.com/office/drawing/2014/main" id="{93A42693-A074-4A2C-9B3A-0235577FD8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419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0">
            <a:extLst>
              <a:ext uri="{FF2B5EF4-FFF2-40B4-BE49-F238E27FC236}">
                <a16:creationId xmlns:a16="http://schemas.microsoft.com/office/drawing/2014/main" id="{4F1EF832-6662-4A93-8944-7719DD9D5F2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2F63A362-6DD1-45B2-9B6D-89961383CFB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8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5" name="Text Box 1">
            <a:extLst>
              <a:ext uri="{FF2B5EF4-FFF2-40B4-BE49-F238E27FC236}">
                <a16:creationId xmlns:a16="http://schemas.microsoft.com/office/drawing/2014/main" id="{050D6064-0DEA-4CDF-89A5-6B5E40D49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575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18792073-1188-4670-B16B-9F3842A09827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8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6" name="Text Box 2">
            <a:extLst>
              <a:ext uri="{FF2B5EF4-FFF2-40B4-BE49-F238E27FC236}">
                <a16:creationId xmlns:a16="http://schemas.microsoft.com/office/drawing/2014/main" id="{B02FC92F-2155-46D9-B7EE-69BC3128D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6385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26010D3C-D7B7-4425-ABB4-9677D7592B1D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8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7" name="Text Box 3">
            <a:extLst>
              <a:ext uri="{FF2B5EF4-FFF2-40B4-BE49-F238E27FC236}">
                <a16:creationId xmlns:a16="http://schemas.microsoft.com/office/drawing/2014/main" id="{62C241DB-A9F6-49E7-BC80-769B3E017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78137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102FDCDD-A74C-4166-AA04-0AF7B8F22C3F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8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8" name="Text Box 4">
            <a:extLst>
              <a:ext uri="{FF2B5EF4-FFF2-40B4-BE49-F238E27FC236}">
                <a16:creationId xmlns:a16="http://schemas.microsoft.com/office/drawing/2014/main" id="{A07157ED-332F-463D-86ED-13D6894AB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337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7C8FC0F6-6351-47C6-9ACC-78FCC7A337E5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8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9" name="Text Box 5">
            <a:extLst>
              <a:ext uri="{FF2B5EF4-FFF2-40B4-BE49-F238E27FC236}">
                <a16:creationId xmlns:a16="http://schemas.microsoft.com/office/drawing/2014/main" id="{7A655878-8F13-4C6C-9BFB-A272B0E50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48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FBE46E94-73DA-4DF0-9623-8F3A8DC5BDC3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8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80" name="Text Box 6">
            <a:extLst>
              <a:ext uri="{FF2B5EF4-FFF2-40B4-BE49-F238E27FC236}">
                <a16:creationId xmlns:a16="http://schemas.microsoft.com/office/drawing/2014/main" id="{F1B7C98D-BCB9-41C2-AD78-F053546E5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6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226D78FE-5442-4699-8EB0-6563BB7A7CC3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8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81" name="Rectangle 7">
            <a:extLst>
              <a:ext uri="{FF2B5EF4-FFF2-40B4-BE49-F238E27FC236}">
                <a16:creationId xmlns:a16="http://schemas.microsoft.com/office/drawing/2014/main" id="{6A347368-9908-499C-A5A0-675106BE08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82" name="Rectangle 8">
            <a:extLst>
              <a:ext uri="{FF2B5EF4-FFF2-40B4-BE49-F238E27FC236}">
                <a16:creationId xmlns:a16="http://schemas.microsoft.com/office/drawing/2014/main" id="{821589FF-D81A-4621-89FB-1B30591C9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4422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0">
            <a:extLst>
              <a:ext uri="{FF2B5EF4-FFF2-40B4-BE49-F238E27FC236}">
                <a16:creationId xmlns:a16="http://schemas.microsoft.com/office/drawing/2014/main" id="{4F1EF832-6662-4A93-8944-7719DD9D5F2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2F63A362-6DD1-45B2-9B6D-89961383CFB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9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5" name="Text Box 1">
            <a:extLst>
              <a:ext uri="{FF2B5EF4-FFF2-40B4-BE49-F238E27FC236}">
                <a16:creationId xmlns:a16="http://schemas.microsoft.com/office/drawing/2014/main" id="{050D6064-0DEA-4CDF-89A5-6B5E40D49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575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18792073-1188-4670-B16B-9F3842A09827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9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6" name="Text Box 2">
            <a:extLst>
              <a:ext uri="{FF2B5EF4-FFF2-40B4-BE49-F238E27FC236}">
                <a16:creationId xmlns:a16="http://schemas.microsoft.com/office/drawing/2014/main" id="{B02FC92F-2155-46D9-B7EE-69BC3128D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6385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26010D3C-D7B7-4425-ABB4-9677D7592B1D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9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7" name="Text Box 3">
            <a:extLst>
              <a:ext uri="{FF2B5EF4-FFF2-40B4-BE49-F238E27FC236}">
                <a16:creationId xmlns:a16="http://schemas.microsoft.com/office/drawing/2014/main" id="{62C241DB-A9F6-49E7-BC80-769B3E017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78137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102FDCDD-A74C-4166-AA04-0AF7B8F22C3F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9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8" name="Text Box 4">
            <a:extLst>
              <a:ext uri="{FF2B5EF4-FFF2-40B4-BE49-F238E27FC236}">
                <a16:creationId xmlns:a16="http://schemas.microsoft.com/office/drawing/2014/main" id="{A07157ED-332F-463D-86ED-13D6894AB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337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7C8FC0F6-6351-47C6-9ACC-78FCC7A337E5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9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9" name="Text Box 5">
            <a:extLst>
              <a:ext uri="{FF2B5EF4-FFF2-40B4-BE49-F238E27FC236}">
                <a16:creationId xmlns:a16="http://schemas.microsoft.com/office/drawing/2014/main" id="{7A655878-8F13-4C6C-9BFB-A272B0E504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48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FBE46E94-73DA-4DF0-9623-8F3A8DC5BDC3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9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80" name="Text Box 6">
            <a:extLst>
              <a:ext uri="{FF2B5EF4-FFF2-40B4-BE49-F238E27FC236}">
                <a16:creationId xmlns:a16="http://schemas.microsoft.com/office/drawing/2014/main" id="{F1B7C98D-BCB9-41C2-AD78-F053546E5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6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226D78FE-5442-4699-8EB0-6563BB7A7CC3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9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81" name="Rectangle 7">
            <a:extLst>
              <a:ext uri="{FF2B5EF4-FFF2-40B4-BE49-F238E27FC236}">
                <a16:creationId xmlns:a16="http://schemas.microsoft.com/office/drawing/2014/main" id="{6A347368-9908-499C-A5A0-675106BE08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82" name="Rectangle 8">
            <a:extLst>
              <a:ext uri="{FF2B5EF4-FFF2-40B4-BE49-F238E27FC236}">
                <a16:creationId xmlns:a16="http://schemas.microsoft.com/office/drawing/2014/main" id="{821589FF-D81A-4621-89FB-1B30591C9F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079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0">
            <a:extLst>
              <a:ext uri="{FF2B5EF4-FFF2-40B4-BE49-F238E27FC236}">
                <a16:creationId xmlns:a16="http://schemas.microsoft.com/office/drawing/2014/main" id="{B2583F63-99E2-4979-B655-AC6D5A349BF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CF5271DB-A2F9-4378-85A8-6FF83F8A1A20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10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3BED4AAC-8C3E-405D-98D6-559155356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575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73E92272-3054-4CB7-B53C-53417C221C05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10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3E1FD6D6-1930-45BD-A057-2E9B23CBD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6385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563F8AEC-2307-4EC6-B42F-8BDD0AD24669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10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389" name="Text Box 3">
            <a:extLst>
              <a:ext uri="{FF2B5EF4-FFF2-40B4-BE49-F238E27FC236}">
                <a16:creationId xmlns:a16="http://schemas.microsoft.com/office/drawing/2014/main" id="{E5D2B2E8-B6DB-46A8-92C7-8338F22BA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78137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52B5C890-863C-4168-BB1E-408758D79A60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10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390" name="Text Box 4">
            <a:extLst>
              <a:ext uri="{FF2B5EF4-FFF2-40B4-BE49-F238E27FC236}">
                <a16:creationId xmlns:a16="http://schemas.microsoft.com/office/drawing/2014/main" id="{BA1402B4-4916-475B-A994-2AB9C2781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337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67AAC3BD-69DF-4AD6-A1C7-805E255FC87A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10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391" name="Text Box 5">
            <a:extLst>
              <a:ext uri="{FF2B5EF4-FFF2-40B4-BE49-F238E27FC236}">
                <a16:creationId xmlns:a16="http://schemas.microsoft.com/office/drawing/2014/main" id="{67E43220-A505-4CF8-B177-1CB584054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48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94A37CE1-4038-43D6-AD14-3E8DEECEE432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10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392" name="Text Box 6">
            <a:extLst>
              <a:ext uri="{FF2B5EF4-FFF2-40B4-BE49-F238E27FC236}">
                <a16:creationId xmlns:a16="http://schemas.microsoft.com/office/drawing/2014/main" id="{C45CA774-38A9-49A0-A866-5162463F7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6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421B12C3-11C3-4D59-BB8A-C2E20E6C3333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10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393" name="Rectangle 7">
            <a:extLst>
              <a:ext uri="{FF2B5EF4-FFF2-40B4-BE49-F238E27FC236}">
                <a16:creationId xmlns:a16="http://schemas.microsoft.com/office/drawing/2014/main" id="{A86B04C9-F692-4238-8077-1E8BCDEBE8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94" name="Rectangle 8">
            <a:extLst>
              <a:ext uri="{FF2B5EF4-FFF2-40B4-BE49-F238E27FC236}">
                <a16:creationId xmlns:a16="http://schemas.microsoft.com/office/drawing/2014/main" id="{13185E05-97A0-4C91-AB03-4C85331653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9">
            <a:extLst>
              <a:ext uri="{FF2B5EF4-FFF2-40B4-BE49-F238E27FC236}">
                <a16:creationId xmlns:a16="http://schemas.microsoft.com/office/drawing/2014/main" id="{D8506A5E-4220-4737-8D2A-A4059B347DA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06C09B-DC06-4D5E-8581-A7728BC6F544}" type="slidenum">
              <a:rPr lang="en-US" altLang="en-US" smtClean="0"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1" name="Text Box 1">
            <a:extLst>
              <a:ext uri="{FF2B5EF4-FFF2-40B4-BE49-F238E27FC236}">
                <a16:creationId xmlns:a16="http://schemas.microsoft.com/office/drawing/2014/main" id="{35411CA5-C1A9-470F-A78E-4B98DE6C2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57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C84E607-0518-418F-B176-6D8FEB67BE58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2" name="Text Box 2">
            <a:extLst>
              <a:ext uri="{FF2B5EF4-FFF2-40B4-BE49-F238E27FC236}">
                <a16:creationId xmlns:a16="http://schemas.microsoft.com/office/drawing/2014/main" id="{38EF0FF0-FAA2-4706-9519-F231A72AA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63850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775642B-8F0F-4774-8956-61E6162F1C7D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3" name="Text Box 3">
            <a:extLst>
              <a:ext uri="{FF2B5EF4-FFF2-40B4-BE49-F238E27FC236}">
                <a16:creationId xmlns:a16="http://schemas.microsoft.com/office/drawing/2014/main" id="{FC59C6F8-DCDA-4FDF-9B80-71EAEF6FF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78137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7791D70-FA8E-45D4-AB1B-3E26274F8B0E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4" name="Text Box 4">
            <a:extLst>
              <a:ext uri="{FF2B5EF4-FFF2-40B4-BE49-F238E27FC236}">
                <a16:creationId xmlns:a16="http://schemas.microsoft.com/office/drawing/2014/main" id="{9BD1B90D-D0DF-48E1-9F53-1DFC5ECA3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337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FA6C8DF-0836-4358-AEB6-9980631001E4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5" name="Text Box 5">
            <a:extLst>
              <a:ext uri="{FF2B5EF4-FFF2-40B4-BE49-F238E27FC236}">
                <a16:creationId xmlns:a16="http://schemas.microsoft.com/office/drawing/2014/main" id="{3AC829CA-0CBF-4E2B-A6A0-D1D28C424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481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1173203-6BB7-44FF-A4A8-1EFF3D56323A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6" name="Text Box 6">
            <a:extLst>
              <a:ext uri="{FF2B5EF4-FFF2-40B4-BE49-F238E27FC236}">
                <a16:creationId xmlns:a16="http://schemas.microsoft.com/office/drawing/2014/main" id="{459885C8-4339-4E62-9DA8-D41060535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6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578F0F7-7416-466E-959D-BD345BB21A17}" type="slidenum">
              <a:rPr lang="en-US" altLang="en-US"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77" name="Rectangle 7">
            <a:extLst>
              <a:ext uri="{FF2B5EF4-FFF2-40B4-BE49-F238E27FC236}">
                <a16:creationId xmlns:a16="http://schemas.microsoft.com/office/drawing/2014/main" id="{EFFB978B-834D-41C5-B70E-161A1B49AB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solidFill>
            <a:srgbClr val="FFFFFF"/>
          </a:solidFill>
          <a:ln/>
        </p:spPr>
      </p:sp>
      <p:sp>
        <p:nvSpPr>
          <p:cNvPr id="7178" name="Rectangle 8">
            <a:extLst>
              <a:ext uri="{FF2B5EF4-FFF2-40B4-BE49-F238E27FC236}">
                <a16:creationId xmlns:a16="http://schemas.microsoft.com/office/drawing/2014/main" id="{93A42693-A074-4A2C-9B3A-0235577FD8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o-RO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712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0">
            <a:extLst>
              <a:ext uri="{FF2B5EF4-FFF2-40B4-BE49-F238E27FC236}">
                <a16:creationId xmlns:a16="http://schemas.microsoft.com/office/drawing/2014/main" id="{45585C84-BBD0-489A-B804-C918C8273F7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25DB8544-A71C-4FAC-B21C-C94E24C5BC37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24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88A15149-6D1B-485A-893D-2C616A489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575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E87F2CCB-BA5F-4147-9AD3-56605E121279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24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AC02FB7F-ACE2-44FF-8CCB-53B02CCBA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6385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DECD426B-E48B-420E-9C0F-722393921751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24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49" name="Text Box 3">
            <a:extLst>
              <a:ext uri="{FF2B5EF4-FFF2-40B4-BE49-F238E27FC236}">
                <a16:creationId xmlns:a16="http://schemas.microsoft.com/office/drawing/2014/main" id="{937FB935-7FE8-469B-93FC-97CF9140A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878137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75F53FCC-63CC-404C-91A2-170E896903F5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24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50" name="Text Box 4">
            <a:extLst>
              <a:ext uri="{FF2B5EF4-FFF2-40B4-BE49-F238E27FC236}">
                <a16:creationId xmlns:a16="http://schemas.microsoft.com/office/drawing/2014/main" id="{471742EB-54BF-40E5-8CA8-C68DAB19B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337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2BD2C7DC-066E-41B9-8A47-AA7BBED40F8D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24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51" name="Text Box 5">
            <a:extLst>
              <a:ext uri="{FF2B5EF4-FFF2-40B4-BE49-F238E27FC236}">
                <a16:creationId xmlns:a16="http://schemas.microsoft.com/office/drawing/2014/main" id="{9FDE0B83-6BFE-4292-930E-99A7A6BD3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481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DAA48C21-B942-44F1-80EF-82B5E52E70C3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24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52" name="Text Box 6">
            <a:extLst>
              <a:ext uri="{FF2B5EF4-FFF2-40B4-BE49-F238E27FC236}">
                <a16:creationId xmlns:a16="http://schemas.microsoft.com/office/drawing/2014/main" id="{3AD65FE3-FEAB-4077-A086-468E7A265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46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fld id="{B9583721-7306-4E1E-8517-EB8039F152A7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buSzPct val="100000"/>
              </a:pPr>
              <a:t>24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53" name="Rectangle 7">
            <a:extLst>
              <a:ext uri="{FF2B5EF4-FFF2-40B4-BE49-F238E27FC236}">
                <a16:creationId xmlns:a16="http://schemas.microsoft.com/office/drawing/2014/main" id="{D8417012-7FBB-4F01-9F24-4BA09F9B15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54" name="Rectangle 8">
            <a:extLst>
              <a:ext uri="{FF2B5EF4-FFF2-40B4-BE49-F238E27FC236}">
                <a16:creationId xmlns:a16="http://schemas.microsoft.com/office/drawing/2014/main" id="{8E2B2BAF-1711-4B34-B6D0-E7F1CA8D0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03468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3541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9400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4538" y="274638"/>
            <a:ext cx="2198687" cy="5734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446838" cy="57340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9348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62092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8102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9800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22763" cy="44084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0463" y="1600200"/>
            <a:ext cx="4322762" cy="44084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7420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9172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2406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72077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2651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23989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2510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71202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4538" y="274638"/>
            <a:ext cx="2198687" cy="5734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446838" cy="57340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92216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310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310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961401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821823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2058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22763" cy="44084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0463" y="1600200"/>
            <a:ext cx="4322762" cy="44084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58567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66994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85628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688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551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5513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50047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1964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24941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72565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4538" y="274638"/>
            <a:ext cx="2198687" cy="57340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446838" cy="57340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21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22763" cy="44084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0463" y="1600200"/>
            <a:ext cx="4322762" cy="44084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42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5513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6500" y="1681163"/>
            <a:ext cx="42116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6500" y="2505075"/>
            <a:ext cx="421163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5298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040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79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3393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56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65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56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627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42C88B-A21B-4F18-82F2-38A8442892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797925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074B4CD7-8D92-460C-98D8-1782A13CB3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797925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pic>
        <p:nvPicPr>
          <p:cNvPr id="1028" name="Picture 3">
            <a:extLst>
              <a:ext uri="{FF2B5EF4-FFF2-40B4-BE49-F238E27FC236}">
                <a16:creationId xmlns:a16="http://schemas.microsoft.com/office/drawing/2014/main" id="{81A277D4-31B7-48A1-9299-519214DEC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975" y="84138"/>
            <a:ext cx="292100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 kern="1200">
          <a:solidFill>
            <a:srgbClr val="1E4649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784867B9-6BB4-4420-B22C-F8C567C071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797925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BD641ADE-B42F-42F8-9682-4B7CB9F878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797925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pic>
        <p:nvPicPr>
          <p:cNvPr id="2052" name="Picture 3">
            <a:extLst>
              <a:ext uri="{FF2B5EF4-FFF2-40B4-BE49-F238E27FC236}">
                <a16:creationId xmlns:a16="http://schemas.microsoft.com/office/drawing/2014/main" id="{35A64EFD-9D91-4D0C-B517-B2D730199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5" y="5486400"/>
            <a:ext cx="2473325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 kern="1200">
          <a:solidFill>
            <a:srgbClr val="1E4649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C7FD319D-A546-4322-9BB1-8167371123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797925" cy="102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D1707C24-BA8A-4961-BDBC-46966BC22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797925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pic>
        <p:nvPicPr>
          <p:cNvPr id="3076" name="Picture 3">
            <a:extLst>
              <a:ext uri="{FF2B5EF4-FFF2-40B4-BE49-F238E27FC236}">
                <a16:creationId xmlns:a16="http://schemas.microsoft.com/office/drawing/2014/main" id="{CC6C2929-5B14-4298-98D8-3A2B1599D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5" y="5486400"/>
            <a:ext cx="2473325" cy="17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 kern="1200">
          <a:solidFill>
            <a:srgbClr val="1E4649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1E4649"/>
          </a:solidFill>
          <a:latin typeface="Cambria" panose="020405030504060302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524D3F5D-3A46-4226-B428-667EEE8CB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8839994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en-US" altLang="en-US" sz="3600" b="1" dirty="0">
                <a:solidFill>
                  <a:srgbClr val="003366"/>
                </a:solidFill>
                <a:latin typeface="+mn-lt"/>
              </a:rPr>
              <a:t> </a:t>
            </a:r>
            <a:r>
              <a:rPr lang="en-US" altLang="en-US" sz="3600" b="1" dirty="0" err="1">
                <a:solidFill>
                  <a:srgbClr val="003366"/>
                </a:solidFill>
                <a:latin typeface="+mn-lt"/>
              </a:rPr>
              <a:t>Consideraţii</a:t>
            </a:r>
            <a:r>
              <a:rPr lang="en-US" altLang="en-US" sz="3600" b="1" dirty="0">
                <a:solidFill>
                  <a:srgbClr val="003366"/>
                </a:solidFill>
                <a:latin typeface="+mn-lt"/>
              </a:rPr>
              <a:t> </a:t>
            </a:r>
            <a:r>
              <a:rPr lang="en-US" altLang="en-US" sz="3600" b="1" dirty="0" err="1">
                <a:solidFill>
                  <a:srgbClr val="003366"/>
                </a:solidFill>
                <a:latin typeface="+mn-lt"/>
              </a:rPr>
              <a:t>privind</a:t>
            </a:r>
            <a:r>
              <a:rPr lang="en-US" altLang="en-US" sz="3600" b="1" dirty="0">
                <a:solidFill>
                  <a:srgbClr val="003366"/>
                </a:solidFill>
                <a:latin typeface="+mn-lt"/>
              </a:rPr>
              <a:t> </a:t>
            </a:r>
            <a:r>
              <a:rPr lang="en-US" altLang="en-US" sz="3600" b="1" dirty="0" err="1">
                <a:solidFill>
                  <a:srgbClr val="003366"/>
                </a:solidFill>
                <a:latin typeface="+mn-lt"/>
              </a:rPr>
              <a:t>evoluţia</a:t>
            </a:r>
            <a:r>
              <a:rPr lang="en-US" altLang="en-US" sz="3600" b="1" dirty="0">
                <a:solidFill>
                  <a:srgbClr val="003366"/>
                </a:solidFill>
                <a:latin typeface="+mn-lt"/>
              </a:rPr>
              <a:t> </a:t>
            </a:r>
            <a:r>
              <a:rPr lang="en-US" altLang="en-US" sz="3600" b="1" dirty="0" err="1">
                <a:solidFill>
                  <a:srgbClr val="003366"/>
                </a:solidFill>
                <a:latin typeface="+mn-lt"/>
              </a:rPr>
              <a:t>fondurilor</a:t>
            </a:r>
            <a:r>
              <a:rPr lang="en-US" altLang="en-US" sz="3600" b="1" dirty="0">
                <a:solidFill>
                  <a:srgbClr val="003366"/>
                </a:solidFill>
                <a:latin typeface="+mn-lt"/>
              </a:rPr>
              <a:t> de </a:t>
            </a:r>
            <a:r>
              <a:rPr lang="en-US" altLang="en-US" sz="3600" b="1" dirty="0" err="1">
                <a:solidFill>
                  <a:srgbClr val="003366"/>
                </a:solidFill>
                <a:latin typeface="+mn-lt"/>
              </a:rPr>
              <a:t>pensii</a:t>
            </a:r>
            <a:r>
              <a:rPr lang="en-US" altLang="en-US" sz="3600" b="1" dirty="0">
                <a:solidFill>
                  <a:srgbClr val="003366"/>
                </a:solidFill>
                <a:latin typeface="+mn-lt"/>
              </a:rPr>
              <a:t> private Pilon II </a:t>
            </a:r>
          </a:p>
          <a:p>
            <a:pPr algn="ctr" eaLnBrk="1" hangingPunct="1">
              <a:buSzPct val="100000"/>
            </a:pPr>
            <a:endParaRPr lang="en-US" altLang="en-US" sz="3600" b="1" dirty="0">
              <a:solidFill>
                <a:srgbClr val="003366"/>
              </a:solidFill>
              <a:latin typeface="+mn-lt"/>
            </a:endParaRPr>
          </a:p>
          <a:p>
            <a:pPr algn="ctr" eaLnBrk="1" hangingPunct="1">
              <a:buSzPct val="100000"/>
            </a:pPr>
            <a:r>
              <a:rPr lang="en-US" altLang="en-US" sz="3600" b="1" dirty="0" err="1">
                <a:solidFill>
                  <a:srgbClr val="003366"/>
                </a:solidFill>
                <a:latin typeface="+mn-lt"/>
              </a:rPr>
              <a:t>Priorităţile</a:t>
            </a:r>
            <a:r>
              <a:rPr lang="en-US" altLang="en-US" sz="3600" b="1" dirty="0">
                <a:solidFill>
                  <a:srgbClr val="003366"/>
                </a:solidFill>
                <a:latin typeface="+mn-lt"/>
              </a:rPr>
              <a:t> APAPR</a:t>
            </a:r>
          </a:p>
          <a:p>
            <a:pPr algn="ctr" eaLnBrk="1" hangingPunct="1">
              <a:buSzPct val="100000"/>
            </a:pPr>
            <a:endParaRPr lang="en-US" altLang="en-US" sz="3600" b="1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4374485-1692-4CFE-A5D9-F43900758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4267200"/>
            <a:ext cx="6208713" cy="216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215900"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1082675" indent="-500063"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ts val="650"/>
              </a:spcBef>
              <a:buSzPct val="100000"/>
            </a:pPr>
            <a:endParaRPr lang="ro-RO" altLang="en-US" sz="2400" b="1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r" eaLnBrk="1" hangingPunct="1">
              <a:spcBef>
                <a:spcPts val="650"/>
              </a:spcBef>
              <a:buSzPct val="100000"/>
            </a:pPr>
            <a:endParaRPr lang="ro-RO" altLang="en-US" sz="2400" b="1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5B6217-11FC-45B2-B7BF-5024C43AB479}"/>
              </a:ext>
            </a:extLst>
          </p:cNvPr>
          <p:cNvSpPr txBox="1"/>
          <p:nvPr/>
        </p:nvSpPr>
        <p:spPr>
          <a:xfrm flipH="1">
            <a:off x="991394" y="5544234"/>
            <a:ext cx="2514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>
                <a:solidFill>
                  <a:srgbClr val="003366"/>
                </a:solidFill>
                <a:latin typeface="+mn-lt"/>
              </a:rPr>
              <a:t>15 </a:t>
            </a:r>
            <a:r>
              <a:rPr lang="en-US" altLang="en-US" sz="2400" b="1" dirty="0" err="1">
                <a:solidFill>
                  <a:srgbClr val="003366"/>
                </a:solidFill>
                <a:latin typeface="+mn-lt"/>
              </a:rPr>
              <a:t>iunie</a:t>
            </a:r>
            <a:r>
              <a:rPr lang="en-US" altLang="en-US" sz="2400" b="1" dirty="0">
                <a:solidFill>
                  <a:srgbClr val="003366"/>
                </a:solidFill>
                <a:latin typeface="+mn-lt"/>
              </a:rPr>
              <a:t> 2022</a:t>
            </a:r>
          </a:p>
          <a:p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A70940AA-E2B3-43AB-B7C9-B18A7DDCAB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4" y="176213"/>
            <a:ext cx="9448800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SzPct val="100000"/>
            </a:pPr>
            <a:r>
              <a:rPr lang="en-US" altLang="en-US" sz="2400" b="1" dirty="0" err="1">
                <a:solidFill>
                  <a:srgbClr val="003366"/>
                </a:solidFill>
                <a:latin typeface="Calibri" pitchFamily="34" charset="0"/>
              </a:rPr>
              <a:t>Evoluţia</a:t>
            </a:r>
            <a:r>
              <a:rPr lang="en-US" altLang="en-US" sz="2400" b="1" dirty="0">
                <a:solidFill>
                  <a:srgbClr val="003366"/>
                </a:solidFill>
                <a:latin typeface="Calibri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itchFamily="34" charset="0"/>
              </a:rPr>
              <a:t>titlurilor</a:t>
            </a:r>
            <a:r>
              <a:rPr lang="en-US" altLang="en-US" sz="2400" b="1" dirty="0">
                <a:solidFill>
                  <a:srgbClr val="003366"/>
                </a:solidFill>
                <a:latin typeface="Calibri" pitchFamily="34" charset="0"/>
              </a:rPr>
              <a:t> de stat a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itchFamily="34" charset="0"/>
              </a:rPr>
              <a:t>avut</a:t>
            </a:r>
            <a:r>
              <a:rPr lang="en-US" altLang="en-US" sz="2400" b="1" dirty="0">
                <a:solidFill>
                  <a:srgbClr val="003366"/>
                </a:solidFill>
                <a:latin typeface="Calibri" pitchFamily="34" charset="0"/>
              </a:rPr>
              <a:t> un impact determinant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itchFamily="34" charset="0"/>
              </a:rPr>
              <a:t>asupra</a:t>
            </a:r>
            <a:r>
              <a:rPr lang="en-US" altLang="en-US" sz="2400" b="1" dirty="0">
                <a:solidFill>
                  <a:srgbClr val="003366"/>
                </a:solidFill>
                <a:latin typeface="Calibri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itchFamily="34" charset="0"/>
              </a:rPr>
              <a:t>evoluţiei</a:t>
            </a:r>
            <a:r>
              <a:rPr lang="en-US" altLang="en-US" sz="2400" b="1" dirty="0">
                <a:solidFill>
                  <a:srgbClr val="003366"/>
                </a:solidFill>
                <a:latin typeface="Calibri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itchFamily="34" charset="0"/>
              </a:rPr>
              <a:t>fondurilor</a:t>
            </a:r>
            <a:r>
              <a:rPr lang="en-US" altLang="en-US" sz="2400" b="1" dirty="0">
                <a:solidFill>
                  <a:srgbClr val="003366"/>
                </a:solidFill>
                <a:latin typeface="Calibri" pitchFamily="34" charset="0"/>
              </a:rPr>
              <a:t> de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itchFamily="34" charset="0"/>
              </a:rPr>
              <a:t>pensii</a:t>
            </a:r>
            <a:r>
              <a:rPr lang="en-US" altLang="en-US" sz="2400" b="1" dirty="0">
                <a:solidFill>
                  <a:srgbClr val="003366"/>
                </a:solidFill>
                <a:latin typeface="Calibri" pitchFamily="34" charset="0"/>
              </a:rPr>
              <a:t> private,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itchFamily="34" charset="0"/>
              </a:rPr>
              <a:t>având</a:t>
            </a:r>
            <a:r>
              <a:rPr lang="en-US" altLang="en-US" sz="2400" b="1" dirty="0">
                <a:solidFill>
                  <a:srgbClr val="003366"/>
                </a:solidFill>
                <a:latin typeface="Calibri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itchFamily="34" charset="0"/>
              </a:rPr>
              <a:t>ponderea</a:t>
            </a:r>
            <a:r>
              <a:rPr lang="en-US" altLang="en-US" sz="2400" b="1" dirty="0">
                <a:solidFill>
                  <a:srgbClr val="003366"/>
                </a:solidFill>
                <a:latin typeface="Calibri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itchFamily="34" charset="0"/>
              </a:rPr>
              <a:t>cea</a:t>
            </a:r>
            <a:r>
              <a:rPr lang="en-US" altLang="en-US" sz="2400" b="1" dirty="0">
                <a:solidFill>
                  <a:srgbClr val="003366"/>
                </a:solidFill>
                <a:latin typeface="Calibri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itchFamily="34" charset="0"/>
              </a:rPr>
              <a:t>mai</a:t>
            </a:r>
            <a:r>
              <a:rPr lang="en-US" altLang="en-US" sz="2400" b="1" dirty="0">
                <a:solidFill>
                  <a:srgbClr val="003366"/>
                </a:solidFill>
                <a:latin typeface="Calibri" pitchFamily="34" charset="0"/>
              </a:rPr>
              <a:t> mare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itchFamily="34" charset="0"/>
              </a:rPr>
              <a:t>în</a:t>
            </a:r>
            <a:r>
              <a:rPr lang="en-US" altLang="en-US" sz="2400" b="1" dirty="0">
                <a:solidFill>
                  <a:srgbClr val="003366"/>
                </a:solidFill>
                <a:latin typeface="Calibri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itchFamily="34" charset="0"/>
              </a:rPr>
              <a:t>portofolii</a:t>
            </a:r>
            <a:endParaRPr lang="ro-RO" altLang="en-US" sz="24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939C6D-BF48-4009-A5DA-D1413CF14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52600"/>
            <a:ext cx="9907588" cy="2819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6234E10-9C82-49A2-9D2B-82335EACA007}"/>
              </a:ext>
            </a:extLst>
          </p:cNvPr>
          <p:cNvSpPr txBox="1"/>
          <p:nvPr/>
        </p:nvSpPr>
        <p:spPr>
          <a:xfrm flipH="1">
            <a:off x="6940007" y="4766846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Situatia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30.04.2022, </a:t>
            </a:r>
            <a:r>
              <a:rPr lang="en-US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sursa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ASF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07407740-5799-4A67-9DF4-B80D3CA1E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894" y="0"/>
            <a:ext cx="8305800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Episodul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actual de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volatilitate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premieră</a:t>
            </a:r>
            <a:endParaRPr lang="en-US" altLang="en-US" sz="2400" b="1" dirty="0">
              <a:solidFill>
                <a:srgbClr val="0033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5BACE5-C8A9-4DC5-B8C0-701C7E106A3C}"/>
              </a:ext>
            </a:extLst>
          </p:cNvPr>
          <p:cNvSpPr txBox="1"/>
          <p:nvPr/>
        </p:nvSpPr>
        <p:spPr>
          <a:xfrm>
            <a:off x="518319" y="5867400"/>
            <a:ext cx="1920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003366"/>
                </a:solidFill>
              </a:rPr>
              <a:t>Surse</a:t>
            </a:r>
            <a:r>
              <a:rPr lang="en-US" sz="1400" dirty="0">
                <a:solidFill>
                  <a:srgbClr val="003366"/>
                </a:solidFill>
              </a:rPr>
              <a:t>: ASF, APAPR</a:t>
            </a:r>
          </a:p>
        </p:txBody>
      </p:sp>
      <p:pic>
        <p:nvPicPr>
          <p:cNvPr id="8" name="Picture 7" descr="Chart, line chart&#10;&#10;Description automatically generated">
            <a:extLst>
              <a:ext uri="{FF2B5EF4-FFF2-40B4-BE49-F238E27FC236}">
                <a16:creationId xmlns:a16="http://schemas.microsoft.com/office/drawing/2014/main" id="{D7C294AA-8FCE-A317-0F6E-95EEAD65D1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9" y="765597"/>
            <a:ext cx="8229600" cy="508866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AC9CD2E-C78C-A9A8-93CC-0BFB37F5378F}"/>
              </a:ext>
            </a:extLst>
          </p:cNvPr>
          <p:cNvSpPr txBox="1"/>
          <p:nvPr/>
        </p:nvSpPr>
        <p:spPr>
          <a:xfrm>
            <a:off x="4420394" y="3276600"/>
            <a:ext cx="5487194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3366"/>
                </a:solidFill>
              </a:rPr>
              <a:t>1.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Criza</a:t>
            </a:r>
            <a:r>
              <a:rPr lang="en-US" dirty="0">
                <a:solidFill>
                  <a:srgbClr val="003366"/>
                </a:solidFill>
              </a:rPr>
              <a:t> OUG 114/2018. P II -3% </a:t>
            </a:r>
            <a:r>
              <a:rPr lang="en-US" dirty="0" err="1">
                <a:solidFill>
                  <a:srgbClr val="003366"/>
                </a:solidFill>
              </a:rPr>
              <a:t>în</a:t>
            </a:r>
            <a:r>
              <a:rPr lang="en-US" dirty="0">
                <a:solidFill>
                  <a:srgbClr val="003366"/>
                </a:solidFill>
              </a:rPr>
              <a:t> 2 </a:t>
            </a:r>
            <a:r>
              <a:rPr lang="en-US" dirty="0" err="1">
                <a:solidFill>
                  <a:srgbClr val="003366"/>
                </a:solidFill>
              </a:rPr>
              <a:t>luni</a:t>
            </a:r>
            <a:r>
              <a:rPr lang="en-US" dirty="0">
                <a:solidFill>
                  <a:srgbClr val="003366"/>
                </a:solidFill>
              </a:rPr>
              <a:t>;</a:t>
            </a:r>
          </a:p>
          <a:p>
            <a:r>
              <a:rPr lang="en-US" dirty="0" err="1">
                <a:solidFill>
                  <a:srgbClr val="003366"/>
                </a:solidFill>
              </a:rPr>
              <a:t>Randament</a:t>
            </a:r>
            <a:r>
              <a:rPr lang="en-US" dirty="0">
                <a:solidFill>
                  <a:srgbClr val="003366"/>
                </a:solidFill>
              </a:rPr>
              <a:t> 2018: 1%. </a:t>
            </a:r>
            <a:r>
              <a:rPr lang="en-US" dirty="0" err="1">
                <a:solidFill>
                  <a:srgbClr val="003366"/>
                </a:solidFill>
              </a:rPr>
              <a:t>Randament</a:t>
            </a:r>
            <a:r>
              <a:rPr lang="en-US" dirty="0">
                <a:solidFill>
                  <a:srgbClr val="003366"/>
                </a:solidFill>
              </a:rPr>
              <a:t> 2019: 11,8%</a:t>
            </a:r>
          </a:p>
          <a:p>
            <a:r>
              <a:rPr lang="en-US" b="1" dirty="0">
                <a:solidFill>
                  <a:srgbClr val="003366"/>
                </a:solidFill>
              </a:rPr>
              <a:t>2.</a:t>
            </a:r>
            <a:r>
              <a:rPr lang="en-US" dirty="0">
                <a:solidFill>
                  <a:srgbClr val="003366"/>
                </a:solidFill>
              </a:rPr>
              <a:t> Debut </a:t>
            </a:r>
            <a:r>
              <a:rPr lang="en-US" dirty="0" err="1">
                <a:solidFill>
                  <a:srgbClr val="003366"/>
                </a:solidFill>
              </a:rPr>
              <a:t>pandemie</a:t>
            </a:r>
            <a:r>
              <a:rPr lang="en-US" dirty="0">
                <a:solidFill>
                  <a:srgbClr val="003366"/>
                </a:solidFill>
              </a:rPr>
              <a:t>. P II -7% </a:t>
            </a:r>
            <a:r>
              <a:rPr lang="en-US" dirty="0" err="1">
                <a:solidFill>
                  <a:srgbClr val="003366"/>
                </a:solidFill>
              </a:rPr>
              <a:t>în</a:t>
            </a:r>
            <a:r>
              <a:rPr lang="en-US" dirty="0">
                <a:solidFill>
                  <a:srgbClr val="003366"/>
                </a:solidFill>
              </a:rPr>
              <a:t> T1 2020;</a:t>
            </a:r>
          </a:p>
          <a:p>
            <a:r>
              <a:rPr lang="en-US" dirty="0" err="1">
                <a:solidFill>
                  <a:srgbClr val="003366"/>
                </a:solidFill>
              </a:rPr>
              <a:t>Randament</a:t>
            </a:r>
            <a:r>
              <a:rPr lang="en-US" dirty="0">
                <a:solidFill>
                  <a:srgbClr val="003366"/>
                </a:solidFill>
              </a:rPr>
              <a:t> 2020: +6,2% (</a:t>
            </a:r>
            <a:r>
              <a:rPr lang="en-US" dirty="0" err="1">
                <a:solidFill>
                  <a:srgbClr val="003366"/>
                </a:solidFill>
              </a:rPr>
              <a:t>recuperare</a:t>
            </a:r>
            <a:r>
              <a:rPr lang="en-US" dirty="0">
                <a:solidFill>
                  <a:srgbClr val="003366"/>
                </a:solidFill>
              </a:rPr>
              <a:t> 13% </a:t>
            </a:r>
            <a:r>
              <a:rPr lang="en-US" dirty="0" err="1">
                <a:solidFill>
                  <a:srgbClr val="003366"/>
                </a:solidFill>
              </a:rPr>
              <a:t>în</a:t>
            </a:r>
            <a:r>
              <a:rPr lang="en-US" dirty="0">
                <a:solidFill>
                  <a:srgbClr val="003366"/>
                </a:solidFill>
              </a:rPr>
              <a:t> 9 </a:t>
            </a:r>
            <a:r>
              <a:rPr lang="en-US" dirty="0" err="1">
                <a:solidFill>
                  <a:srgbClr val="003366"/>
                </a:solidFill>
              </a:rPr>
              <a:t>luni</a:t>
            </a:r>
            <a:r>
              <a:rPr lang="en-US" dirty="0">
                <a:solidFill>
                  <a:srgbClr val="003366"/>
                </a:solidFill>
              </a:rPr>
              <a:t>)</a:t>
            </a:r>
          </a:p>
          <a:p>
            <a:r>
              <a:rPr lang="en-US" b="1" dirty="0">
                <a:solidFill>
                  <a:srgbClr val="003366"/>
                </a:solidFill>
              </a:rPr>
              <a:t>3.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Război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în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Ucraina</a:t>
            </a:r>
            <a:r>
              <a:rPr lang="en-US" dirty="0">
                <a:solidFill>
                  <a:srgbClr val="003366"/>
                </a:solidFill>
              </a:rPr>
              <a:t>, </a:t>
            </a:r>
            <a:r>
              <a:rPr lang="en-US" dirty="0" err="1">
                <a:solidFill>
                  <a:srgbClr val="003366"/>
                </a:solidFill>
              </a:rPr>
              <a:t>inflaţie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 err="1">
                <a:solidFill>
                  <a:srgbClr val="003366"/>
                </a:solidFill>
              </a:rPr>
              <a:t>globală</a:t>
            </a:r>
            <a:r>
              <a:rPr lang="en-US" dirty="0">
                <a:solidFill>
                  <a:srgbClr val="003366"/>
                </a:solidFill>
              </a:rPr>
              <a:t>. </a:t>
            </a:r>
          </a:p>
          <a:p>
            <a:r>
              <a:rPr lang="en-US" dirty="0">
                <a:solidFill>
                  <a:srgbClr val="003366"/>
                </a:solidFill>
              </a:rPr>
              <a:t>P II -5,9% </a:t>
            </a:r>
            <a:r>
              <a:rPr lang="en-US" dirty="0" err="1">
                <a:solidFill>
                  <a:srgbClr val="003366"/>
                </a:solidFill>
              </a:rPr>
              <a:t>în</a:t>
            </a:r>
            <a:r>
              <a:rPr lang="en-US" dirty="0">
                <a:solidFill>
                  <a:srgbClr val="003366"/>
                </a:solidFill>
              </a:rPr>
              <a:t> 5 </a:t>
            </a:r>
            <a:r>
              <a:rPr lang="en-US" dirty="0" err="1">
                <a:solidFill>
                  <a:srgbClr val="003366"/>
                </a:solidFill>
              </a:rPr>
              <a:t>luni</a:t>
            </a:r>
            <a:r>
              <a:rPr lang="en-US" dirty="0">
                <a:solidFill>
                  <a:srgbClr val="003366"/>
                </a:solidFill>
              </a:rPr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8077916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">
            <a:extLst>
              <a:ext uri="{FF2B5EF4-FFF2-40B4-BE49-F238E27FC236}">
                <a16:creationId xmlns:a16="http://schemas.microsoft.com/office/drawing/2014/main" id="{7047320D-E8A5-4F6B-9B2C-A77C5196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" y="76200"/>
            <a:ext cx="9103519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SzPct val="100000"/>
            </a:pP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Scăderea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preţului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titlurilor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stat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temporară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urmând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să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întoarcă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inevitabil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par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08F67A-794C-4AB3-A5F9-BBFB8B2A9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719" y="1223050"/>
            <a:ext cx="7340150" cy="441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134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59EE0-610A-4686-B02C-EAA79C24D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4" y="1709738"/>
            <a:ext cx="8545513" cy="2852737"/>
          </a:xfrm>
        </p:spPr>
        <p:txBody>
          <a:bodyPr/>
          <a:lstStyle/>
          <a:p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Investiţia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International Investment Bank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Black Sea Trade and Development Bank</a:t>
            </a:r>
          </a:p>
        </p:txBody>
      </p:sp>
    </p:spTree>
    <p:extLst>
      <p:ext uri="{BB962C8B-B14F-4D97-AF65-F5344CB8AC3E}">
        <p14:creationId xmlns:p14="http://schemas.microsoft.com/office/powerpoint/2010/main" val="2455843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B443C8-4FCF-4956-8E00-76C578E25E50}"/>
              </a:ext>
            </a:extLst>
          </p:cNvPr>
          <p:cNvSpPr txBox="1"/>
          <p:nvPr/>
        </p:nvSpPr>
        <p:spPr>
          <a:xfrm>
            <a:off x="0" y="1535668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Structura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acţionariatului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IIB, la 31.12.2021</a:t>
            </a:r>
            <a:endParaRPr lang="en-15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DBD7DA-243F-40BE-8D1A-9014C1B25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7901" y="2057400"/>
            <a:ext cx="4842119" cy="3352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4C1A50-D39C-47E2-9738-52BB8DA49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57400"/>
            <a:ext cx="4842119" cy="33528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081218-366B-40D3-90B1-2C8CD6147EA7}"/>
              </a:ext>
            </a:extLst>
          </p:cNvPr>
          <p:cNvSpPr txBox="1"/>
          <p:nvPr/>
        </p:nvSpPr>
        <p:spPr>
          <a:xfrm>
            <a:off x="5029996" y="1535668"/>
            <a:ext cx="4770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Structura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acţionariatului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BSTDB, la 30.06.2021</a:t>
            </a:r>
            <a:endParaRPr lang="en-15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 Box 1">
            <a:extLst>
              <a:ext uri="{FF2B5EF4-FFF2-40B4-BE49-F238E27FC236}">
                <a16:creationId xmlns:a16="http://schemas.microsoft.com/office/drawing/2014/main" id="{D703CFD0-8AE8-4DF7-8823-188F2500A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034" y="152400"/>
            <a:ext cx="9103519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SzPct val="100000"/>
            </a:pPr>
            <a:r>
              <a:rPr lang="en-US" alt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International Investment Bank (IIB) </a:t>
            </a:r>
            <a:r>
              <a:rPr lang="en-US" alt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en-US" alt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Black Sea Trade and Development Bank (BSTDB) au o </a:t>
            </a:r>
            <a:r>
              <a:rPr lang="en-US" alt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structură</a:t>
            </a:r>
            <a:r>
              <a:rPr lang="en-US" alt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alt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acţionariat</a:t>
            </a:r>
            <a:r>
              <a:rPr lang="en-US" alt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diversificată</a:t>
            </a:r>
            <a:r>
              <a:rPr lang="en-US" alt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alt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care </a:t>
            </a:r>
            <a:r>
              <a:rPr lang="en-US" alt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niciun</a:t>
            </a:r>
            <a:r>
              <a:rPr lang="en-US" alt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acţionar</a:t>
            </a:r>
            <a:r>
              <a:rPr lang="en-US" alt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 </a:t>
            </a:r>
            <a:r>
              <a:rPr lang="en-US" alt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deţine</a:t>
            </a:r>
            <a:r>
              <a:rPr lang="en-US" alt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alt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majoritate</a:t>
            </a:r>
            <a:r>
              <a:rPr lang="en-US" alt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absolută</a:t>
            </a:r>
            <a:endParaRPr lang="en-US" altLang="en-US" sz="2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3819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B443C8-4FCF-4956-8E00-76C578E25E50}"/>
              </a:ext>
            </a:extLst>
          </p:cNvPr>
          <p:cNvSpPr txBox="1"/>
          <p:nvPr/>
        </p:nvSpPr>
        <p:spPr>
          <a:xfrm>
            <a:off x="14046" y="1707178"/>
            <a:ext cx="541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Structura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portofoliului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credite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 IIB, la 31.12.2021</a:t>
            </a:r>
            <a:endParaRPr lang="en-150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0E68216-4A67-43E5-B154-F0B8622FCF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479" r="3909"/>
          <a:stretch/>
        </p:blipFill>
        <p:spPr>
          <a:xfrm>
            <a:off x="153194" y="2045732"/>
            <a:ext cx="4724400" cy="3733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91909C1-85E5-4D70-A702-524F6A87A2A1}"/>
              </a:ext>
            </a:extLst>
          </p:cNvPr>
          <p:cNvSpPr txBox="1"/>
          <p:nvPr/>
        </p:nvSpPr>
        <p:spPr>
          <a:xfrm>
            <a:off x="4953793" y="1707178"/>
            <a:ext cx="5029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Structura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portofoliului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credite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 BSTDB, la 30.06.2021</a:t>
            </a:r>
            <a:endParaRPr lang="en-150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1">
            <a:extLst>
              <a:ext uri="{FF2B5EF4-FFF2-40B4-BE49-F238E27FC236}">
                <a16:creationId xmlns:a16="http://schemas.microsoft.com/office/drawing/2014/main" id="{C3AAE965-DC91-4027-AAE1-C81EBE95D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034" y="-76200"/>
            <a:ext cx="9103519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Portofoliul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credite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diversificat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între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număr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ridicat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ţări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8463408-5B2C-44D5-AE50-4E96D97F87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464"/>
          <a:stretch/>
        </p:blipFill>
        <p:spPr>
          <a:xfrm>
            <a:off x="4951274" y="2045732"/>
            <a:ext cx="4935955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788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6F8A0DDB-DADA-4C15-A581-02155E4E1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034" y="76200"/>
            <a:ext cx="9103519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SzPct val="100000"/>
            </a:pP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Plasamentele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IIB s-au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făcut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plecând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la rating-ul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excelent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 care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l-a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menţinut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până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anunţul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retragerii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acţionarilor</a:t>
            </a:r>
            <a:endParaRPr lang="en-US" altLang="en-US" sz="2400" b="1" dirty="0">
              <a:solidFill>
                <a:srgbClr val="0033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A2EC0C-5B69-40A8-A2C5-164F32130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914" y="897835"/>
            <a:ext cx="5685761" cy="30369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C9BA3DE-38C9-4488-9D92-4BED027C38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3913" y="3970026"/>
            <a:ext cx="5685761" cy="288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910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7AC67-6861-454E-BDDD-5C39700E0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831" y="304800"/>
            <a:ext cx="8797925" cy="1025525"/>
          </a:xfrm>
        </p:spPr>
        <p:txBody>
          <a:bodyPr/>
          <a:lstStyle/>
          <a:p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Prioritar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interesul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participanţilor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singurii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care sunt de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fapt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pericol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a fi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sancţionaţi</a:t>
            </a:r>
            <a:endParaRPr lang="en-US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391B368-1ECB-435A-8261-C3453F772688}"/>
              </a:ext>
            </a:extLst>
          </p:cNvPr>
          <p:cNvSpPr txBox="1">
            <a:spLocks/>
          </p:cNvSpPr>
          <p:nvPr/>
        </p:nvSpPr>
        <p:spPr bwMode="auto">
          <a:xfrm>
            <a:off x="575469" y="1330325"/>
            <a:ext cx="8797925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 kern="1200">
                <a:solidFill>
                  <a:srgbClr val="1E4649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Niciuna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dintre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bănci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persoane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din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conducerea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acestora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nu se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află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vreo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listă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sancţiuni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Vânzarea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pierdere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obligaţiunilor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penaliza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doar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participanţii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Rating-urile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impun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vânzare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forţată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Doar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 rating de junk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obliga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fondurile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pensii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să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vândă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maxim 360 de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zile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Reducere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naturală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expunerii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maturităţi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toamna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2022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primavara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2023.</a:t>
            </a:r>
          </a:p>
        </p:txBody>
      </p:sp>
    </p:spTree>
    <p:extLst>
      <p:ext uri="{BB962C8B-B14F-4D97-AF65-F5344CB8AC3E}">
        <p14:creationId xmlns:p14="http://schemas.microsoft.com/office/powerpoint/2010/main" val="21677141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B52C8-66FE-4DCD-9019-69B597D66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4" y="1717890"/>
            <a:ext cx="9231313" cy="2852737"/>
          </a:xfrm>
        </p:spPr>
        <p:txBody>
          <a:bodyPr/>
          <a:lstStyle/>
          <a:p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Priorităţi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legislative din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perspectiva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APAPR</a:t>
            </a:r>
          </a:p>
        </p:txBody>
      </p:sp>
    </p:spTree>
    <p:extLst>
      <p:ext uri="{BB962C8B-B14F-4D97-AF65-F5344CB8AC3E}">
        <p14:creationId xmlns:p14="http://schemas.microsoft.com/office/powerpoint/2010/main" val="40545304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7AC67-6861-454E-BDDD-5C39700E0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831" y="152400"/>
            <a:ext cx="8797925" cy="700447"/>
          </a:xfrm>
        </p:spPr>
        <p:txBody>
          <a:bodyPr/>
          <a:lstStyle/>
          <a:p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Majorarea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deductibilităţii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fiscale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Pilonul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 (P III)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446328E-A7A1-B61A-88E9-826C21FE4D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8886472"/>
              </p:ext>
            </p:extLst>
          </p:nvPr>
        </p:nvGraphicFramePr>
        <p:xfrm>
          <a:off x="1143794" y="1219200"/>
          <a:ext cx="74676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2FFBA01-0567-4703-930A-39B13C916B6C}"/>
              </a:ext>
            </a:extLst>
          </p:cNvPr>
          <p:cNvSpPr txBox="1"/>
          <p:nvPr/>
        </p:nvSpPr>
        <p:spPr>
          <a:xfrm flipH="1">
            <a:off x="1143794" y="5486400"/>
            <a:ext cx="6840940" cy="707886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/>
              <a:t>Raportată</a:t>
            </a:r>
            <a:r>
              <a:rPr lang="en-US" sz="2000" dirty="0"/>
              <a:t> la </a:t>
            </a:r>
            <a:r>
              <a:rPr lang="en-US" sz="2000" dirty="0" err="1"/>
              <a:t>salariul</a:t>
            </a:r>
            <a:r>
              <a:rPr lang="en-US" sz="2000" dirty="0"/>
              <a:t> </a:t>
            </a:r>
            <a:r>
              <a:rPr lang="en-US" sz="2000" dirty="0" err="1"/>
              <a:t>mediu</a:t>
            </a:r>
            <a:r>
              <a:rPr lang="en-US" sz="2000" dirty="0"/>
              <a:t> pe </a:t>
            </a:r>
            <a:r>
              <a:rPr lang="en-US" sz="2000" dirty="0" err="1"/>
              <a:t>economie</a:t>
            </a:r>
            <a:r>
              <a:rPr lang="en-US" sz="2000" dirty="0"/>
              <a:t>, </a:t>
            </a:r>
            <a:r>
              <a:rPr lang="en-US" sz="2000" dirty="0" err="1"/>
              <a:t>limita</a:t>
            </a:r>
            <a:r>
              <a:rPr lang="en-US" sz="2000" dirty="0"/>
              <a:t> de </a:t>
            </a:r>
            <a:r>
              <a:rPr lang="en-US" sz="2000" dirty="0" err="1"/>
              <a:t>deductibilitate</a:t>
            </a:r>
            <a:r>
              <a:rPr lang="en-US" sz="2000" dirty="0"/>
              <a:t> a </a:t>
            </a:r>
            <a:r>
              <a:rPr lang="en-US" sz="2000" dirty="0" err="1"/>
              <a:t>ajuns</a:t>
            </a:r>
            <a:r>
              <a:rPr lang="en-US" sz="2000" dirty="0"/>
              <a:t> la 1/3 din </a:t>
            </a:r>
            <a:r>
              <a:rPr lang="en-US" sz="2000" dirty="0" err="1"/>
              <a:t>valoarea</a:t>
            </a:r>
            <a:r>
              <a:rPr lang="en-US" sz="2000" dirty="0"/>
              <a:t> </a:t>
            </a:r>
            <a:r>
              <a:rPr lang="en-US" sz="2000" dirty="0" err="1"/>
              <a:t>iniţială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0547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BF64C-9940-4436-A24A-12C72814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+mn-lt"/>
              </a:rPr>
              <a:t>Un </a:t>
            </a:r>
            <a:r>
              <a:rPr lang="en-US" sz="4000" dirty="0" err="1">
                <a:latin typeface="+mn-lt"/>
              </a:rPr>
              <a:t>scurt</a:t>
            </a:r>
            <a:r>
              <a:rPr lang="en-US" sz="4000" dirty="0">
                <a:latin typeface="+mn-lt"/>
              </a:rPr>
              <a:t> </a:t>
            </a:r>
            <a:r>
              <a:rPr lang="en-US" sz="4000" dirty="0" err="1">
                <a:latin typeface="+mn-lt"/>
              </a:rPr>
              <a:t>bilanţ</a:t>
            </a:r>
            <a:r>
              <a:rPr lang="en-US" sz="4000" dirty="0">
                <a:latin typeface="+mn-lt"/>
              </a:rPr>
              <a:t> la zi</a:t>
            </a:r>
          </a:p>
        </p:txBody>
      </p:sp>
    </p:spTree>
    <p:extLst>
      <p:ext uri="{BB962C8B-B14F-4D97-AF65-F5344CB8AC3E}">
        <p14:creationId xmlns:p14="http://schemas.microsoft.com/office/powerpoint/2010/main" val="8112035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7AC67-6861-454E-BDDD-5C39700E0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831" y="117475"/>
            <a:ext cx="8797925" cy="1025525"/>
          </a:xfrm>
        </p:spPr>
        <p:txBody>
          <a:bodyPr/>
          <a:lstStyle/>
          <a:p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Stabilirea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limitelor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deductibilitate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fiscală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contribuţiile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pensiile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ocupaţionale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(P IV)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391B368-1ECB-435A-8261-C3453F772688}"/>
              </a:ext>
            </a:extLst>
          </p:cNvPr>
          <p:cNvSpPr txBox="1">
            <a:spLocks/>
          </p:cNvSpPr>
          <p:nvPr/>
        </p:nvSpPr>
        <p:spPr bwMode="auto">
          <a:xfrm>
            <a:off x="346869" y="2286000"/>
            <a:ext cx="879792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 kern="1200">
                <a:solidFill>
                  <a:srgbClr val="1E4649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Fără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stabilirea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unor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deductibilitate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Pilonul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IV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riscă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să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rămână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proiect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neterminat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8884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7AC67-6861-454E-BDDD-5C39700E0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831" y="193675"/>
            <a:ext cx="8797925" cy="1025525"/>
          </a:xfrm>
        </p:spPr>
        <p:txBody>
          <a:bodyPr/>
          <a:lstStyle/>
          <a:p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Digitalizarea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actualizării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datelor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personale</a:t>
            </a:r>
            <a:endParaRPr lang="en-US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391B368-1ECB-435A-8261-C3453F772688}"/>
              </a:ext>
            </a:extLst>
          </p:cNvPr>
          <p:cNvSpPr txBox="1">
            <a:spLocks/>
          </p:cNvSpPr>
          <p:nvPr/>
        </p:nvSpPr>
        <p:spPr bwMode="auto">
          <a:xfrm>
            <a:off x="346869" y="2514600"/>
            <a:ext cx="879792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 kern="1200">
                <a:solidFill>
                  <a:srgbClr val="1E4649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Îmbunătăţirea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calităţii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comunicării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participanţii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conectarea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baza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date a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Evidenţei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populaţiei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şi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actualizarea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timp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real a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datelor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contact.</a:t>
            </a:r>
          </a:p>
        </p:txBody>
      </p:sp>
    </p:spTree>
    <p:extLst>
      <p:ext uri="{BB962C8B-B14F-4D97-AF65-F5344CB8AC3E}">
        <p14:creationId xmlns:p14="http://schemas.microsoft.com/office/powerpoint/2010/main" val="30186065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7AC67-6861-454E-BDDD-5C39700E0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831" y="-34925"/>
            <a:ext cx="8797925" cy="1025525"/>
          </a:xfrm>
        </p:spPr>
        <p:txBody>
          <a:bodyPr/>
          <a:lstStyle/>
          <a:p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Actualizarea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normei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investiţii</a:t>
            </a:r>
            <a:endParaRPr lang="en-US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391B368-1ECB-435A-8261-C3453F772688}"/>
              </a:ext>
            </a:extLst>
          </p:cNvPr>
          <p:cNvSpPr txBox="1">
            <a:spLocks/>
          </p:cNvSpPr>
          <p:nvPr/>
        </p:nvSpPr>
        <p:spPr bwMode="auto">
          <a:xfrm>
            <a:off x="381794" y="2438400"/>
            <a:ext cx="92202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 kern="1200">
                <a:solidFill>
                  <a:srgbClr val="1E4649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Având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vedere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ritmul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scăzut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marilor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listări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nevoie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promovarea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canale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alternative de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finanţare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economiei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româneşti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8366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7AC67-6861-454E-BDDD-5C39700E0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831" y="193675"/>
            <a:ext cx="8797925" cy="1025525"/>
          </a:xfrm>
        </p:spPr>
        <p:txBody>
          <a:bodyPr/>
          <a:lstStyle/>
          <a:p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Elaborarea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legii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plăţii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pensiilor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private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391B368-1ECB-435A-8261-C3453F772688}"/>
              </a:ext>
            </a:extLst>
          </p:cNvPr>
          <p:cNvSpPr txBox="1">
            <a:spLocks/>
          </p:cNvSpPr>
          <p:nvPr/>
        </p:nvSpPr>
        <p:spPr bwMode="auto">
          <a:xfrm>
            <a:off x="457994" y="2286000"/>
            <a:ext cx="879792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 kern="1200">
                <a:solidFill>
                  <a:srgbClr val="1E4649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Legea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plăţii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pensiilor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private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trebuie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pregatită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printr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-o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discutie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multi-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instituţională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29331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524D3F5D-3A46-4226-B428-667EEE8CB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8839994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en-US" altLang="en-US" sz="3600" b="1" dirty="0">
                <a:solidFill>
                  <a:srgbClr val="003366"/>
                </a:solidFill>
                <a:latin typeface="+mn-lt"/>
              </a:rPr>
              <a:t> </a:t>
            </a:r>
            <a:r>
              <a:rPr lang="en-US" altLang="en-US" sz="3600" b="1" dirty="0" err="1">
                <a:solidFill>
                  <a:srgbClr val="003366"/>
                </a:solidFill>
                <a:latin typeface="+mn-lt"/>
              </a:rPr>
              <a:t>Mulţumesc</a:t>
            </a:r>
            <a:r>
              <a:rPr lang="en-US" altLang="en-US" sz="3600" b="1" dirty="0">
                <a:solidFill>
                  <a:srgbClr val="003366"/>
                </a:solidFill>
                <a:latin typeface="+mn-lt"/>
              </a:rPr>
              <a:t> </a:t>
            </a:r>
            <a:r>
              <a:rPr lang="en-US" altLang="en-US" sz="3600" b="1" dirty="0" err="1">
                <a:solidFill>
                  <a:srgbClr val="003366"/>
                </a:solidFill>
                <a:latin typeface="+mn-lt"/>
              </a:rPr>
              <a:t>pentru</a:t>
            </a:r>
            <a:r>
              <a:rPr lang="en-US" altLang="en-US" sz="3600" b="1" dirty="0">
                <a:solidFill>
                  <a:srgbClr val="003366"/>
                </a:solidFill>
                <a:latin typeface="+mn-lt"/>
              </a:rPr>
              <a:t> </a:t>
            </a:r>
            <a:r>
              <a:rPr lang="en-US" altLang="en-US" sz="3600" b="1" dirty="0" err="1">
                <a:solidFill>
                  <a:srgbClr val="003366"/>
                </a:solidFill>
                <a:latin typeface="+mn-lt"/>
              </a:rPr>
              <a:t>atenţie</a:t>
            </a:r>
            <a:r>
              <a:rPr lang="en-US" altLang="en-US" sz="3600" b="1" dirty="0">
                <a:solidFill>
                  <a:srgbClr val="003366"/>
                </a:solidFill>
                <a:latin typeface="+mn-lt"/>
              </a:rPr>
              <a:t>! </a:t>
            </a:r>
          </a:p>
          <a:p>
            <a:pPr algn="ctr" eaLnBrk="1" hangingPunct="1">
              <a:buSzPct val="100000"/>
            </a:pPr>
            <a:endParaRPr lang="en-US" altLang="en-US" sz="3600" b="1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4374485-1692-4CFE-A5D9-F43900758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4267200"/>
            <a:ext cx="6208713" cy="216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215900"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1082675" indent="-500063"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  <a:tab pos="798513" algn="l"/>
                <a:tab pos="1255713" algn="l"/>
                <a:tab pos="1712913" algn="l"/>
                <a:tab pos="2170113" algn="l"/>
                <a:tab pos="2627313" algn="l"/>
                <a:tab pos="3084513" algn="l"/>
                <a:tab pos="3541713" algn="l"/>
                <a:tab pos="3998913" algn="l"/>
                <a:tab pos="4456113" algn="l"/>
                <a:tab pos="4913313" algn="l"/>
                <a:tab pos="5370513" algn="l"/>
                <a:tab pos="5827713" algn="l"/>
                <a:tab pos="6284913" algn="l"/>
                <a:tab pos="6742113" algn="l"/>
                <a:tab pos="7199313" algn="l"/>
                <a:tab pos="7656513" algn="l"/>
                <a:tab pos="8113713" algn="l"/>
                <a:tab pos="8570913" algn="l"/>
                <a:tab pos="9028113" algn="l"/>
                <a:tab pos="94853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ts val="650"/>
              </a:spcBef>
              <a:buSzPct val="100000"/>
            </a:pPr>
            <a:endParaRPr lang="ro-RO" altLang="en-US" sz="2400" b="1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 algn="r" eaLnBrk="1" hangingPunct="1">
              <a:spcBef>
                <a:spcPts val="650"/>
              </a:spcBef>
              <a:buSzPct val="100000"/>
            </a:pPr>
            <a:endParaRPr lang="ro-RO" altLang="en-US" sz="2400" b="1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5B6217-11FC-45B2-B7BF-5024C43AB479}"/>
              </a:ext>
            </a:extLst>
          </p:cNvPr>
          <p:cNvSpPr txBox="1"/>
          <p:nvPr/>
        </p:nvSpPr>
        <p:spPr>
          <a:xfrm flipH="1">
            <a:off x="991394" y="5544234"/>
            <a:ext cx="2514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b="1" dirty="0">
                <a:solidFill>
                  <a:srgbClr val="003366"/>
                </a:solidFill>
                <a:latin typeface="+mn-lt"/>
              </a:rPr>
              <a:t>15 </a:t>
            </a:r>
            <a:r>
              <a:rPr lang="en-US" altLang="en-US" sz="2400" b="1" dirty="0" err="1">
                <a:solidFill>
                  <a:srgbClr val="003366"/>
                </a:solidFill>
                <a:latin typeface="+mn-lt"/>
              </a:rPr>
              <a:t>iunie</a:t>
            </a:r>
            <a:r>
              <a:rPr lang="en-US" altLang="en-US" sz="2400" b="1" dirty="0">
                <a:solidFill>
                  <a:srgbClr val="003366"/>
                </a:solidFill>
                <a:latin typeface="+mn-lt"/>
              </a:rPr>
              <a:t> 2022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27730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7AC67-6861-454E-BDDD-5C39700E0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831" y="304800"/>
            <a:ext cx="8797925" cy="1025525"/>
          </a:xfrm>
        </p:spPr>
        <p:txBody>
          <a:bodyPr/>
          <a:lstStyle/>
          <a:p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Pilonul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 a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realizat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performanţe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remarcabile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pofida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câtorva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episoade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volatilitate</a:t>
            </a:r>
            <a:endParaRPr lang="en-US" sz="24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391B368-1ECB-435A-8261-C3453F772688}"/>
              </a:ext>
            </a:extLst>
          </p:cNvPr>
          <p:cNvSpPr txBox="1">
            <a:spLocks/>
          </p:cNvSpPr>
          <p:nvPr/>
        </p:nvSpPr>
        <p:spPr bwMode="auto">
          <a:xfrm>
            <a:off x="554831" y="990600"/>
            <a:ext cx="8797925" cy="5115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 kern="1200">
                <a:solidFill>
                  <a:srgbClr val="1E4649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600" b="1">
                <a:solidFill>
                  <a:srgbClr val="1E4649"/>
                </a:solidFill>
                <a:latin typeface="Cambria" panose="02040503050406030204" pitchFamily="18" charset="0"/>
                <a:ea typeface="Microsoft YaHei" panose="020B0503020204020204" pitchFamily="34" charset="-122"/>
              </a:defRPr>
            </a:lvl9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2008 – 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 </a:t>
            </a:r>
            <a:r>
              <a:rPr lang="en-US" sz="24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2022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14 ani de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funcţionare</a:t>
            </a:r>
            <a:endParaRPr lang="en-US" sz="24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7,8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milioane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români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contribuie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7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fonduri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pensii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Pilon II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contribuţii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brute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virate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sistem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72,5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miliarde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plăţi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deja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realizate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fonduri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cca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850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milioane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active nete administrate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prezent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88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miliarde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lei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câştig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net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Pilonul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români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16,3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miliarde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lei (net de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toate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comisioanele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percepute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adică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randament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mediu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anual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7,3% </a:t>
            </a:r>
            <a:r>
              <a:rPr lang="en-US" sz="24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timp</a:t>
            </a:r>
            <a:r>
              <a:rPr lang="en-US" sz="24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14 ani</a:t>
            </a:r>
          </a:p>
          <a:p>
            <a:pPr>
              <a:lnSpc>
                <a:spcPct val="150000"/>
              </a:lnSpc>
            </a:pPr>
            <a:r>
              <a:rPr lang="en-US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Sursa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6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ASF, </a:t>
            </a:r>
            <a:r>
              <a:rPr lang="en-US" sz="16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administratori</a:t>
            </a:r>
            <a:r>
              <a:rPr lang="en-US" sz="16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600" b="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calcule</a:t>
            </a:r>
            <a:r>
              <a:rPr lang="en-US" sz="16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APAPR </a:t>
            </a:r>
          </a:p>
        </p:txBody>
      </p:sp>
    </p:spTree>
    <p:extLst>
      <p:ext uri="{BB962C8B-B14F-4D97-AF65-F5344CB8AC3E}">
        <p14:creationId xmlns:p14="http://schemas.microsoft.com/office/powerpoint/2010/main" val="3693603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07407740-5799-4A67-9DF4-B80D3CA1E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" y="157163"/>
            <a:ext cx="9180513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perioada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2008-2021,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performanţa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Pilonului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II a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depăşit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substanţial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inflaţia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cumulată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din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această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perioadă</a:t>
            </a:r>
            <a:endParaRPr lang="en-US" altLang="en-US" sz="2400" b="1" dirty="0">
              <a:solidFill>
                <a:srgbClr val="0033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969C44EA-06F4-40EE-88C7-000835EE1B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04" y="1814058"/>
            <a:ext cx="5015690" cy="3229884"/>
          </a:xfrm>
          <a:prstGeom prst="rect">
            <a:avLst/>
          </a:prstGeom>
        </p:spPr>
      </p:pic>
      <p:pic>
        <p:nvPicPr>
          <p:cNvPr id="6" name="Picture 5" descr="Chart&#10;&#10;Description automatically generated">
            <a:extLst>
              <a:ext uri="{FF2B5EF4-FFF2-40B4-BE49-F238E27FC236}">
                <a16:creationId xmlns:a16="http://schemas.microsoft.com/office/drawing/2014/main" id="{244B3ECF-0410-4BB5-962E-FBF4228568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594" y="1781523"/>
            <a:ext cx="4451474" cy="32298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E09D244-BC14-4F03-AF96-A604EE4BBDAA}"/>
              </a:ext>
            </a:extLst>
          </p:cNvPr>
          <p:cNvSpPr txBox="1"/>
          <p:nvPr/>
        </p:nvSpPr>
        <p:spPr>
          <a:xfrm>
            <a:off x="363537" y="5257800"/>
            <a:ext cx="2532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Surse</a:t>
            </a:r>
            <a:r>
              <a:rPr lang="en-US" sz="16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6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ASF, INSSE, APAPR</a:t>
            </a:r>
          </a:p>
        </p:txBody>
      </p:sp>
    </p:spTree>
    <p:extLst>
      <p:ext uri="{BB962C8B-B14F-4D97-AF65-F5344CB8AC3E}">
        <p14:creationId xmlns:p14="http://schemas.microsoft.com/office/powerpoint/2010/main" val="3455699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D0A72-6908-44DF-A55A-694867D7B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36726"/>
            <a:ext cx="8545513" cy="2852737"/>
          </a:xfrm>
        </p:spPr>
        <p:txBody>
          <a:bodyPr/>
          <a:lstStyle/>
          <a:p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ce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scade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valoarea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activelor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877924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07407740-5799-4A67-9DF4-B80D3CA1E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" y="80963"/>
            <a:ext cx="9180513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începutul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2021,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inflaţia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crescut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 un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multiplu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34071A-6BF1-4311-902B-D634E6CE75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194" y="1143000"/>
            <a:ext cx="7657479" cy="436619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C26922B-D2E9-4A3C-B72C-53E0D8C1B84B}"/>
              </a:ext>
            </a:extLst>
          </p:cNvPr>
          <p:cNvSpPr txBox="1"/>
          <p:nvPr/>
        </p:nvSpPr>
        <p:spPr>
          <a:xfrm>
            <a:off x="915194" y="5583902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Sursa</a:t>
            </a:r>
            <a:r>
              <a:rPr lang="en-US" sz="16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600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INSSE</a:t>
            </a:r>
          </a:p>
        </p:txBody>
      </p:sp>
    </p:spTree>
    <p:extLst>
      <p:ext uri="{BB962C8B-B14F-4D97-AF65-F5344CB8AC3E}">
        <p14:creationId xmlns:p14="http://schemas.microsoft.com/office/powerpoint/2010/main" val="41640762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E642B822-5CAC-4D9B-97B4-88DB61E73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034" y="76200"/>
            <a:ext cx="9103519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SzPct val="100000"/>
            </a:pP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Inflaţia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mare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-a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făcut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investitori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să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solicite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randamente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titlurile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stat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28B7026-31A0-4C68-8DD1-348260D4B9C7}"/>
              </a:ext>
            </a:extLst>
          </p:cNvPr>
          <p:cNvGrpSpPr/>
          <p:nvPr/>
        </p:nvGrpSpPr>
        <p:grpSpPr>
          <a:xfrm>
            <a:off x="1314287" y="1066800"/>
            <a:ext cx="7279012" cy="3810000"/>
            <a:chOff x="1339213" y="1676400"/>
            <a:chExt cx="7279012" cy="3810000"/>
          </a:xfrm>
        </p:grpSpPr>
        <p:sp>
          <p:nvSpPr>
            <p:cNvPr id="3" name="Flowchart: Connector 2">
              <a:extLst>
                <a:ext uri="{FF2B5EF4-FFF2-40B4-BE49-F238E27FC236}">
                  <a16:creationId xmlns:a16="http://schemas.microsoft.com/office/drawing/2014/main" id="{89626DEA-D5E0-488D-B88B-C9B8502C15A8}"/>
                </a:ext>
              </a:extLst>
            </p:cNvPr>
            <p:cNvSpPr/>
            <p:nvPr/>
          </p:nvSpPr>
          <p:spPr bwMode="auto">
            <a:xfrm>
              <a:off x="1339215" y="1676400"/>
              <a:ext cx="1963105" cy="1676400"/>
            </a:xfrm>
            <a:prstGeom prst="flowChartConnector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r>
                <a:rPr lang="en-US" dirty="0" err="1"/>
                <a:t>Randament</a:t>
              </a:r>
              <a:endParaRPr lang="en-150" dirty="0"/>
            </a:p>
          </p:txBody>
        </p:sp>
        <p:sp>
          <p:nvSpPr>
            <p:cNvPr id="4" name="Flowchart: Connector 3">
              <a:extLst>
                <a:ext uri="{FF2B5EF4-FFF2-40B4-BE49-F238E27FC236}">
                  <a16:creationId xmlns:a16="http://schemas.microsoft.com/office/drawing/2014/main" id="{D71C8111-6238-42D8-9643-1A984453F85D}"/>
                </a:ext>
              </a:extLst>
            </p:cNvPr>
            <p:cNvSpPr/>
            <p:nvPr/>
          </p:nvSpPr>
          <p:spPr bwMode="auto">
            <a:xfrm>
              <a:off x="6941825" y="3135557"/>
              <a:ext cx="1676400" cy="1524000"/>
            </a:xfrm>
            <a:prstGeom prst="flowChartConnector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1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r>
                <a:rPr lang="en-US" sz="2400" dirty="0" err="1"/>
                <a:t>Preţ</a:t>
              </a:r>
              <a:endParaRPr kumimoji="0" lang="en-150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541EB30-4C51-420F-BC0E-9A4F5FFC0BD6}"/>
                </a:ext>
              </a:extLst>
            </p:cNvPr>
            <p:cNvSpPr/>
            <p:nvPr/>
          </p:nvSpPr>
          <p:spPr bwMode="auto">
            <a:xfrm rot="833123">
              <a:off x="1339213" y="3985094"/>
              <a:ext cx="7076762" cy="19977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150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</a:endParaRPr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B1D81296-0ACE-43B2-BFAB-C05814CB1279}"/>
                </a:ext>
              </a:extLst>
            </p:cNvPr>
            <p:cNvSpPr/>
            <p:nvPr/>
          </p:nvSpPr>
          <p:spPr bwMode="auto">
            <a:xfrm>
              <a:off x="4191794" y="4191000"/>
              <a:ext cx="1295400" cy="1295400"/>
            </a:xfrm>
            <a:prstGeom prst="triangl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tabLst/>
              </a:pPr>
              <a:endParaRPr kumimoji="0" lang="en-150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D189A83-F755-4AA0-A23C-72A0B1F7B925}"/>
              </a:ext>
            </a:extLst>
          </p:cNvPr>
          <p:cNvSpPr txBox="1"/>
          <p:nvPr/>
        </p:nvSpPr>
        <p:spPr>
          <a:xfrm flipH="1">
            <a:off x="1189513" y="5715000"/>
            <a:ext cx="64617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obţine</a:t>
            </a: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randamente</a:t>
            </a: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mari</a:t>
            </a: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investitorii</a:t>
            </a: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ă</a:t>
            </a:r>
            <a:r>
              <a:rPr 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tesc</a:t>
            </a: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preţuri</a:t>
            </a: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mici</a:t>
            </a: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21793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98575C45-A879-40C2-824A-9B5507B1C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5" y="74543"/>
            <a:ext cx="9103519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SzPct val="100000"/>
            </a:pP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Indicele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preţului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obligaţiunilor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româneşti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cunoscut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scădere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continuă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începând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cu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iunie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579029-3A45-47A2-AD96-45736656E6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2394" y="1199775"/>
            <a:ext cx="6772275" cy="8667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63B753B-D767-48D6-8130-E4DFF831FB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2394" y="2209800"/>
            <a:ext cx="6785231" cy="40783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DBEA23F-0E0F-411D-8D69-1A334CC6B288}"/>
              </a:ext>
            </a:extLst>
          </p:cNvPr>
          <p:cNvSpPr txBox="1"/>
          <p:nvPr/>
        </p:nvSpPr>
        <p:spPr>
          <a:xfrm flipH="1">
            <a:off x="1370618" y="6400800"/>
            <a:ext cx="4040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Calculat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3.06.2022, </a:t>
            </a:r>
            <a:r>
              <a:rPr lang="en-US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sursa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Bloomberg</a:t>
            </a:r>
          </a:p>
        </p:txBody>
      </p:sp>
    </p:spTree>
    <p:extLst>
      <p:ext uri="{BB962C8B-B14F-4D97-AF65-F5344CB8AC3E}">
        <p14:creationId xmlns:p14="http://schemas.microsoft.com/office/powerpoint/2010/main" val="31108859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98575C45-A879-40C2-824A-9B5507B1C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034" y="152400"/>
            <a:ext cx="9103519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SzPct val="100000"/>
            </a:pP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În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2022, bursa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românească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fost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stabilă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decât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cele</a:t>
            </a:r>
            <a:r>
              <a:rPr lang="en-US" altLang="en-US" sz="2400" b="1" dirty="0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b="1" dirty="0" err="1">
                <a:solidFill>
                  <a:srgbClr val="0033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externe</a:t>
            </a:r>
            <a:endParaRPr lang="en-US" altLang="en-US" sz="2400" b="1" dirty="0">
              <a:solidFill>
                <a:srgbClr val="0033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F97177-5497-477A-BF73-B32C964448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994" y="2209800"/>
            <a:ext cx="8255726" cy="2438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9B075AF-59D6-4450-96E3-434377175AF3}"/>
              </a:ext>
            </a:extLst>
          </p:cNvPr>
          <p:cNvSpPr txBox="1"/>
          <p:nvPr/>
        </p:nvSpPr>
        <p:spPr>
          <a:xfrm flipH="1">
            <a:off x="816450" y="4724400"/>
            <a:ext cx="3755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Calculat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3.06.2022, </a:t>
            </a:r>
            <a:r>
              <a:rPr lang="en-US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sursa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Bloomberg </a:t>
            </a:r>
          </a:p>
        </p:txBody>
      </p:sp>
    </p:spTree>
    <p:extLst>
      <p:ext uri="{BB962C8B-B14F-4D97-AF65-F5344CB8AC3E}">
        <p14:creationId xmlns:p14="http://schemas.microsoft.com/office/powerpoint/2010/main" val="1700868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mbria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mbria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mbria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78B9141B78814F8B5D4B20FC888B49" ma:contentTypeVersion="12" ma:contentTypeDescription="Create a new document." ma:contentTypeScope="" ma:versionID="75ebe308bbc6bce891f6625264fa99ce">
  <xsd:schema xmlns:xsd="http://www.w3.org/2001/XMLSchema" xmlns:xs="http://www.w3.org/2001/XMLSchema" xmlns:p="http://schemas.microsoft.com/office/2006/metadata/properties" xmlns:ns2="8b3e87a8-712b-4863-a7db-1c2a906f6723" xmlns:ns3="76f842b3-50b4-4479-92d0-13e8b2d63e76" targetNamespace="http://schemas.microsoft.com/office/2006/metadata/properties" ma:root="true" ma:fieldsID="215879ae2eee60eae13848f7d901a5d7" ns2:_="" ns3:_="">
    <xsd:import namespace="8b3e87a8-712b-4863-a7db-1c2a906f6723"/>
    <xsd:import namespace="76f842b3-50b4-4479-92d0-13e8b2d63e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e87a8-712b-4863-a7db-1c2a906f67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f842b3-50b4-4479-92d0-13e8b2d63e7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505512-2A93-45D7-B9F7-9F0C84F57353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b3e87a8-712b-4863-a7db-1c2a906f6723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76f842b3-50b4-4479-92d0-13e8b2d63e7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0C06F61-A55B-46ED-B273-6711358CF0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3e87a8-712b-4863-a7db-1c2a906f6723"/>
    <ds:schemaRef ds:uri="76f842b3-50b4-4479-92d0-13e8b2d63e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758896-4E4C-4194-AD82-762F837E4C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3813</TotalTime>
  <Words>767</Words>
  <Application>Microsoft Office PowerPoint</Application>
  <PresentationFormat>Custom</PresentationFormat>
  <Paragraphs>125</Paragraphs>
  <Slides>24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Cambria</vt:lpstr>
      <vt:lpstr>Times New Roman</vt:lpstr>
      <vt:lpstr>Office Theme</vt:lpstr>
      <vt:lpstr>1_Office Theme</vt:lpstr>
      <vt:lpstr>2_Office Theme</vt:lpstr>
      <vt:lpstr>PowerPoint Presentation</vt:lpstr>
      <vt:lpstr>Un scurt bilanţ la zi</vt:lpstr>
      <vt:lpstr>Pilonul II a realizat performanţe remarcabile în pofida câtorva episoade de volatilitate</vt:lpstr>
      <vt:lpstr>PowerPoint Presentation</vt:lpstr>
      <vt:lpstr>De ce scade valoarea activelor?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Investiţia în  International Investment Bank şi  Black Sea Trade and Development Bank</vt:lpstr>
      <vt:lpstr>PowerPoint Presentation</vt:lpstr>
      <vt:lpstr>PowerPoint Presentation</vt:lpstr>
      <vt:lpstr>PowerPoint Presentation</vt:lpstr>
      <vt:lpstr>Prioritar pentru noi este interesul participanţilor, singurii care sunt de fapt în pericol de a fi sancţionaţi</vt:lpstr>
      <vt:lpstr>Priorităţi legislative din perspectiva APAPR</vt:lpstr>
      <vt:lpstr>Majorarea deductibilităţii fiscale pentru Pilonul 3 (P III)</vt:lpstr>
      <vt:lpstr>Stabilirea limitelor de deductibilitate fiscală pentru contribuţiile la pensiile ocupaţionale (P IV)</vt:lpstr>
      <vt:lpstr>Digitalizarea actualizării datelor personale</vt:lpstr>
      <vt:lpstr>Actualizarea normei de investiţii</vt:lpstr>
      <vt:lpstr>Elaborarea legii plăţii pensiilor private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Ciocan BCR Pensii</dc:creator>
  <cp:lastModifiedBy>Mihai Bobocea</cp:lastModifiedBy>
  <cp:revision>86</cp:revision>
  <cp:lastPrinted>1601-01-01T00:00:00Z</cp:lastPrinted>
  <dcterms:created xsi:type="dcterms:W3CDTF">2006-08-16T00:00:00Z</dcterms:created>
  <dcterms:modified xsi:type="dcterms:W3CDTF">2022-06-15T05:14:21Z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0x0101009178B9141B78814F8B5D4B20FC888B49</vt:lpwstr>
  </property>
  <property fmtid="{D5CDD505-2E9C-101B-9397-08002B2CF9AE}" pid="3" name="MSIP_Label_38939b85-7e40-4a1d-91e1-0e84c3b219d7_Enabled">
    <vt:lpwstr>True</vt:lpwstr>
  </property>
  <property fmtid="{D5CDD505-2E9C-101B-9397-08002B2CF9AE}" pid="4" name="MSIP_Label_38939b85-7e40-4a1d-91e1-0e84c3b219d7_SiteId">
    <vt:lpwstr>3ad0376a-54d3-49a6-9e20-52de0a92fc89</vt:lpwstr>
  </property>
  <property fmtid="{D5CDD505-2E9C-101B-9397-08002B2CF9AE}" pid="5" name="MSIP_Label_38939b85-7e40-4a1d-91e1-0e84c3b219d7_Owner">
    <vt:lpwstr>radu.craciun@bcr.ro</vt:lpwstr>
  </property>
  <property fmtid="{D5CDD505-2E9C-101B-9397-08002B2CF9AE}" pid="6" name="MSIP_Label_38939b85-7e40-4a1d-91e1-0e84c3b219d7_SetDate">
    <vt:lpwstr>2022-02-08T13:35:44.7030956Z</vt:lpwstr>
  </property>
  <property fmtid="{D5CDD505-2E9C-101B-9397-08002B2CF9AE}" pid="7" name="MSIP_Label_38939b85-7e40-4a1d-91e1-0e84c3b219d7_Name">
    <vt:lpwstr>Internal</vt:lpwstr>
  </property>
  <property fmtid="{D5CDD505-2E9C-101B-9397-08002B2CF9AE}" pid="8" name="MSIP_Label_38939b85-7e40-4a1d-91e1-0e84c3b219d7_Application">
    <vt:lpwstr>Microsoft Azure Information Protection</vt:lpwstr>
  </property>
  <property fmtid="{D5CDD505-2E9C-101B-9397-08002B2CF9AE}" pid="9" name="MSIP_Label_38939b85-7e40-4a1d-91e1-0e84c3b219d7_ActionId">
    <vt:lpwstr>6c3fb965-c7f1-4f88-a092-50626eab3d55</vt:lpwstr>
  </property>
  <property fmtid="{D5CDD505-2E9C-101B-9397-08002B2CF9AE}" pid="10" name="MSIP_Label_38939b85-7e40-4a1d-91e1-0e84c3b219d7_Extended_MSFT_Method">
    <vt:lpwstr>Automatic</vt:lpwstr>
  </property>
  <property fmtid="{D5CDD505-2E9C-101B-9397-08002B2CF9AE}" pid="11" name="Sensitivity">
    <vt:lpwstr>Internal</vt:lpwstr>
  </property>
</Properties>
</file>