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564" r:id="rId3"/>
    <p:sldId id="542" r:id="rId4"/>
    <p:sldId id="547" r:id="rId5"/>
    <p:sldId id="548" r:id="rId6"/>
    <p:sldId id="560" r:id="rId7"/>
    <p:sldId id="554" r:id="rId8"/>
    <p:sldId id="570" r:id="rId9"/>
    <p:sldId id="571" r:id="rId10"/>
    <p:sldId id="569" r:id="rId11"/>
    <p:sldId id="573" r:id="rId12"/>
    <p:sldId id="568" r:id="rId13"/>
    <p:sldId id="562" r:id="rId14"/>
    <p:sldId id="559" r:id="rId15"/>
    <p:sldId id="567" r:id="rId16"/>
    <p:sldId id="541" r:id="rId17"/>
    <p:sldId id="561" r:id="rId18"/>
    <p:sldId id="565" r:id="rId19"/>
    <p:sldId id="574" r:id="rId20"/>
    <p:sldId id="516" r:id="rId2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ianne van de Ligt" initials="Cv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FF5D5D"/>
    <a:srgbClr val="2C4286"/>
    <a:srgbClr val="7944C8"/>
    <a:srgbClr val="5B46C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93651" autoAdjust="0"/>
  </p:normalViewPr>
  <p:slideViewPr>
    <p:cSldViewPr snapToGrid="0" snapToObjects="1">
      <p:cViewPr varScale="1">
        <p:scale>
          <a:sx n="107" d="100"/>
          <a:sy n="107" d="100"/>
        </p:scale>
        <p:origin x="1566" y="1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51F7496E-ACA2-4F2D-A10F-E609340FC2A7}" type="datetimeFigureOut">
              <a:rPr lang="en-US" smtClean="0"/>
              <a:t>10/5/2017</a:t>
            </a:fld>
            <a:endParaRPr lang="en-US"/>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5C1D22E0-45EF-4010-9583-920651B72182}" type="slidenum">
              <a:rPr lang="en-US" smtClean="0"/>
              <a:t>‹#›</a:t>
            </a:fld>
            <a:endParaRPr lang="en-US"/>
          </a:p>
        </p:txBody>
      </p:sp>
    </p:spTree>
    <p:extLst>
      <p:ext uri="{BB962C8B-B14F-4D97-AF65-F5344CB8AC3E}">
        <p14:creationId xmlns:p14="http://schemas.microsoft.com/office/powerpoint/2010/main" val="226138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06B56F1-348F-4272-8C72-5B651557B9A7}" type="datetimeFigureOut">
              <a:rPr lang="nl-BE" smtClean="0"/>
              <a:t>5/10/2017</a:t>
            </a:fld>
            <a:endParaRPr lang="nl-BE"/>
          </a:p>
        </p:txBody>
      </p:sp>
      <p:sp>
        <p:nvSpPr>
          <p:cNvPr id="4" name="Tijdelijke aanduiding voor dia-afbeelding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26848CF-1DFD-43BB-8755-A242A9F6FA67}" type="slidenum">
              <a:rPr lang="nl-BE" smtClean="0"/>
              <a:t>‹#›</a:t>
            </a:fld>
            <a:endParaRPr lang="nl-BE"/>
          </a:p>
        </p:txBody>
      </p:sp>
    </p:spTree>
    <p:extLst>
      <p:ext uri="{BB962C8B-B14F-4D97-AF65-F5344CB8AC3E}">
        <p14:creationId xmlns:p14="http://schemas.microsoft.com/office/powerpoint/2010/main" val="313926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F26848CF-1DFD-43BB-8755-A242A9F6FA67}" type="slidenum">
              <a:rPr lang="nl-BE" smtClean="0"/>
              <a:t>1</a:t>
            </a:fld>
            <a:endParaRPr lang="nl-BE"/>
          </a:p>
        </p:txBody>
      </p:sp>
    </p:spTree>
    <p:extLst>
      <p:ext uri="{BB962C8B-B14F-4D97-AF65-F5344CB8AC3E}">
        <p14:creationId xmlns:p14="http://schemas.microsoft.com/office/powerpoint/2010/main" val="362688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8B5AE-DA37-4559-9396-0384E4624F36}" type="slidenum">
              <a:rPr lang="nl-BE" smtClean="0"/>
              <a:t>18</a:t>
            </a:fld>
            <a:endParaRPr lang="nl-BE"/>
          </a:p>
        </p:txBody>
      </p:sp>
    </p:spTree>
    <p:extLst>
      <p:ext uri="{BB962C8B-B14F-4D97-AF65-F5344CB8AC3E}">
        <p14:creationId xmlns:p14="http://schemas.microsoft.com/office/powerpoint/2010/main" val="91372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8B5AE-DA37-4559-9396-0384E4624F36}" type="slidenum">
              <a:rPr lang="nl-BE" smtClean="0"/>
              <a:t>2</a:t>
            </a:fld>
            <a:endParaRPr lang="nl-BE"/>
          </a:p>
        </p:txBody>
      </p:sp>
    </p:spTree>
    <p:extLst>
      <p:ext uri="{BB962C8B-B14F-4D97-AF65-F5344CB8AC3E}">
        <p14:creationId xmlns:p14="http://schemas.microsoft.com/office/powerpoint/2010/main" val="174499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578B5AE-DA37-4559-9396-0384E4624F36}" type="slidenum">
              <a:rPr lang="nl-BE" smtClean="0"/>
              <a:t>3</a:t>
            </a:fld>
            <a:endParaRPr lang="nl-BE"/>
          </a:p>
        </p:txBody>
      </p:sp>
    </p:spTree>
    <p:extLst>
      <p:ext uri="{BB962C8B-B14F-4D97-AF65-F5344CB8AC3E}">
        <p14:creationId xmlns:p14="http://schemas.microsoft.com/office/powerpoint/2010/main" val="347834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Having</a:t>
            </a:r>
            <a:r>
              <a:rPr lang="fr-BE" dirty="0"/>
              <a:t> a </a:t>
            </a:r>
            <a:r>
              <a:rPr lang="fr-BE" dirty="0" err="1"/>
              <a:t>funded</a:t>
            </a:r>
            <a:r>
              <a:rPr lang="fr-BE" dirty="0"/>
              <a:t> system </a:t>
            </a:r>
            <a:r>
              <a:rPr lang="fr-BE" dirty="0" err="1"/>
              <a:t>doesn’t</a:t>
            </a:r>
            <a:r>
              <a:rPr lang="fr-BE" dirty="0"/>
              <a:t> </a:t>
            </a:r>
            <a:r>
              <a:rPr lang="fr-BE" dirty="0" err="1"/>
              <a:t>mean</a:t>
            </a:r>
            <a:r>
              <a:rPr lang="fr-BE" dirty="0"/>
              <a:t> to </a:t>
            </a:r>
            <a:r>
              <a:rPr lang="fr-BE" dirty="0" err="1"/>
              <a:t>be</a:t>
            </a:r>
            <a:r>
              <a:rPr lang="fr-BE" dirty="0"/>
              <a:t> the best, but </a:t>
            </a:r>
            <a:r>
              <a:rPr lang="fr-BE" dirty="0" err="1"/>
              <a:t>only</a:t>
            </a:r>
            <a:r>
              <a:rPr lang="fr-BE" dirty="0"/>
              <a:t> </a:t>
            </a:r>
            <a:r>
              <a:rPr lang="fr-BE" dirty="0" err="1"/>
              <a:t>funded</a:t>
            </a:r>
            <a:r>
              <a:rPr lang="fr-BE" dirty="0"/>
              <a:t> </a:t>
            </a:r>
            <a:r>
              <a:rPr lang="fr-BE" dirty="0" err="1"/>
              <a:t>systems</a:t>
            </a:r>
            <a:r>
              <a:rPr lang="fr-BE" dirty="0"/>
              <a:t> are the best.</a:t>
            </a:r>
          </a:p>
          <a:p>
            <a:endParaRPr lang="fr-BE" dirty="0"/>
          </a:p>
          <a:p>
            <a:r>
              <a:rPr lang="fr-BE" dirty="0"/>
              <a:t>For</a:t>
            </a:r>
            <a:r>
              <a:rPr lang="fr-BE" baseline="0" dirty="0"/>
              <a:t> more information on the </a:t>
            </a:r>
            <a:r>
              <a:rPr lang="fr-BE" baseline="0" dirty="0" err="1"/>
              <a:t>sub</a:t>
            </a:r>
            <a:r>
              <a:rPr lang="fr-BE" baseline="0" dirty="0"/>
              <a:t>-index values </a:t>
            </a:r>
            <a:r>
              <a:rPr lang="fr-BE" baseline="0" dirty="0" err="1"/>
              <a:t>see</a:t>
            </a:r>
            <a:r>
              <a:rPr lang="fr-BE" baseline="0" dirty="0"/>
              <a:t>: https://www.globalpensionindex.com/about-the-index/executive-summary-2016/</a:t>
            </a:r>
          </a:p>
          <a:p>
            <a:endParaRPr lang="en-US" dirty="0"/>
          </a:p>
        </p:txBody>
      </p:sp>
      <p:sp>
        <p:nvSpPr>
          <p:cNvPr id="4" name="Slide Number Placeholder 3"/>
          <p:cNvSpPr>
            <a:spLocks noGrp="1"/>
          </p:cNvSpPr>
          <p:nvPr>
            <p:ph type="sldNum" sz="quarter" idx="10"/>
          </p:nvPr>
        </p:nvSpPr>
        <p:spPr/>
        <p:txBody>
          <a:bodyPr/>
          <a:lstStyle/>
          <a:p>
            <a:fld id="{3578B5AE-DA37-4559-9396-0384E4624F36}" type="slidenum">
              <a:rPr lang="nl-BE" smtClean="0"/>
              <a:t>7</a:t>
            </a:fld>
            <a:endParaRPr lang="nl-BE"/>
          </a:p>
        </p:txBody>
      </p:sp>
    </p:spTree>
    <p:extLst>
      <p:ext uri="{BB962C8B-B14F-4D97-AF65-F5344CB8AC3E}">
        <p14:creationId xmlns:p14="http://schemas.microsoft.com/office/powerpoint/2010/main" val="28114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en-US"/>
              <a:t>Quasi-mandatory:</a:t>
            </a:r>
            <a:r>
              <a:rPr lang="en-US" altLang="en-US" i="1"/>
              <a:t>There is no obligation by law to become a member of a pension fund. But if the social partners decide to provide a pension scheme for their employees, the government can make a pension scheme mandatory for an entire sector or profession </a:t>
            </a:r>
          </a:p>
          <a:p>
            <a:pPr eaLnBrk="1" hangingPunct="1">
              <a:spcBef>
                <a:spcPct val="0"/>
              </a:spcBef>
            </a:pPr>
            <a:endParaRPr lang="nl-NL" altLang="en-US" i="1"/>
          </a:p>
          <a:p>
            <a:pPr eaLnBrk="1" hangingPunct="1">
              <a:spcBef>
                <a:spcPct val="0"/>
              </a:spcBef>
            </a:pPr>
            <a:r>
              <a:rPr lang="nl-NL" altLang="en-US" i="1"/>
              <a:t>Coverage different in several Member States, differences between mandatory and voluntary. Now in UK: auto-enrollment which increases coverage ratio.</a:t>
            </a:r>
            <a:endParaRPr lang="en-US" altLang="en-US"/>
          </a:p>
          <a:p>
            <a:pPr eaLnBrk="1" hangingPunct="1">
              <a:spcBef>
                <a:spcPct val="0"/>
              </a:spcBef>
            </a:pPr>
            <a:r>
              <a:rPr lang="en-US" altLang="en-US"/>
              <a:t> </a:t>
            </a:r>
          </a:p>
          <a:p>
            <a:pPr eaLnBrk="1" hangingPunct="1">
              <a:spcBef>
                <a:spcPct val="0"/>
              </a:spcBef>
            </a:pPr>
            <a:endParaRPr lang="en-US" altLang="en-US"/>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3990" indent="-286150">
              <a:defRPr>
                <a:solidFill>
                  <a:schemeClr val="tx1"/>
                </a:solidFill>
                <a:latin typeface="Calibri" pitchFamily="34" charset="0"/>
              </a:defRPr>
            </a:lvl2pPr>
            <a:lvl3pPr marL="1144600" indent="-228920">
              <a:defRPr>
                <a:solidFill>
                  <a:schemeClr val="tx1"/>
                </a:solidFill>
                <a:latin typeface="Calibri" pitchFamily="34" charset="0"/>
              </a:defRPr>
            </a:lvl3pPr>
            <a:lvl4pPr marL="1602440" indent="-228920">
              <a:defRPr>
                <a:solidFill>
                  <a:schemeClr val="tx1"/>
                </a:solidFill>
                <a:latin typeface="Calibri" pitchFamily="34" charset="0"/>
              </a:defRPr>
            </a:lvl4pPr>
            <a:lvl5pPr marL="2060280" indent="-228920">
              <a:defRPr>
                <a:solidFill>
                  <a:schemeClr val="tx1"/>
                </a:solidFill>
                <a:latin typeface="Calibri" pitchFamily="34" charset="0"/>
              </a:defRPr>
            </a:lvl5pPr>
            <a:lvl6pPr marL="2518120" indent="-228920" fontAlgn="base">
              <a:spcBef>
                <a:spcPct val="0"/>
              </a:spcBef>
              <a:spcAft>
                <a:spcPct val="0"/>
              </a:spcAft>
              <a:defRPr>
                <a:solidFill>
                  <a:schemeClr val="tx1"/>
                </a:solidFill>
                <a:latin typeface="Calibri" pitchFamily="34" charset="0"/>
              </a:defRPr>
            </a:lvl6pPr>
            <a:lvl7pPr marL="2975961" indent="-228920" fontAlgn="base">
              <a:spcBef>
                <a:spcPct val="0"/>
              </a:spcBef>
              <a:spcAft>
                <a:spcPct val="0"/>
              </a:spcAft>
              <a:defRPr>
                <a:solidFill>
                  <a:schemeClr val="tx1"/>
                </a:solidFill>
                <a:latin typeface="Calibri" pitchFamily="34" charset="0"/>
              </a:defRPr>
            </a:lvl7pPr>
            <a:lvl8pPr marL="3433801" indent="-228920" fontAlgn="base">
              <a:spcBef>
                <a:spcPct val="0"/>
              </a:spcBef>
              <a:spcAft>
                <a:spcPct val="0"/>
              </a:spcAft>
              <a:defRPr>
                <a:solidFill>
                  <a:schemeClr val="tx1"/>
                </a:solidFill>
                <a:latin typeface="Calibri" pitchFamily="34" charset="0"/>
              </a:defRPr>
            </a:lvl8pPr>
            <a:lvl9pPr marL="3891641" indent="-228920" fontAlgn="base">
              <a:spcBef>
                <a:spcPct val="0"/>
              </a:spcBef>
              <a:spcAft>
                <a:spcPct val="0"/>
              </a:spcAft>
              <a:defRPr>
                <a:solidFill>
                  <a:schemeClr val="tx1"/>
                </a:solidFill>
                <a:latin typeface="Calibri" pitchFamily="34" charset="0"/>
              </a:defRPr>
            </a:lvl9pPr>
          </a:lstStyle>
          <a:p>
            <a:pPr>
              <a:defRPr/>
            </a:pPr>
            <a:fld id="{6A879E7D-43AD-41D3-9A1C-1EA0DB40B93C}" type="slidenum">
              <a:rPr lang="en-US" altLang="en-US" smtClean="0"/>
              <a:pPr>
                <a:defRPr/>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8B5AE-DA37-4559-9396-0384E4624F36}" type="slidenum">
              <a:rPr lang="nl-BE" smtClean="0"/>
              <a:t>13</a:t>
            </a:fld>
            <a:endParaRPr lang="nl-BE"/>
          </a:p>
        </p:txBody>
      </p:sp>
    </p:spTree>
    <p:extLst>
      <p:ext uri="{BB962C8B-B14F-4D97-AF65-F5344CB8AC3E}">
        <p14:creationId xmlns:p14="http://schemas.microsoft.com/office/powerpoint/2010/main" val="161621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Due to the above mentioned current economic and social circumstances there is pressure on DB occupational pension systems. In some cases the decision has been made to phase out the DB schemes, in other cases social partners have decided to modify the existing DB schemes to a more modern design with greater flexibility and introducing the possibility of individual choices in relation to certain elements. In a lot of jurisdictions this has led to satisfactory results, in some others there is still ongoing discussion on the feasibility of DB schemes for the future.  </a:t>
            </a:r>
          </a:p>
          <a:p>
            <a:endParaRPr lang="en-US" altLang="en-US">
              <a:ea typeface="ＭＳ Ｐゴシック" pitchFamily="34" charset="-128"/>
            </a:endParaRPr>
          </a:p>
          <a:p>
            <a:r>
              <a:rPr lang="en-US" altLang="en-US">
                <a:ea typeface="ＭＳ Ｐゴシック" pitchFamily="34" charset="-128"/>
              </a:rPr>
              <a:t>A feasible (adequate and sustainable) supplementary occupational pension scheme for the future could have the following characteristics:</a:t>
            </a:r>
          </a:p>
          <a:p>
            <a:r>
              <a:rPr lang="en-US" altLang="en-US">
                <a:ea typeface="ＭＳ Ｐゴシック" pitchFamily="34" charset="-128"/>
              </a:rPr>
              <a:t>- Part of labor conditions agreed by employer(s) and employee(s), i.e. collective agreements</a:t>
            </a:r>
          </a:p>
          <a:p>
            <a:r>
              <a:rPr lang="en-US" altLang="en-US">
                <a:ea typeface="ＭＳ Ｐゴシック" pitchFamily="34" charset="-128"/>
              </a:rPr>
              <a:t>- Transparent, simple and complete (including clearly communicated risk sharing)</a:t>
            </a:r>
          </a:p>
          <a:p>
            <a:r>
              <a:rPr lang="en-US" altLang="en-US">
                <a:ea typeface="ＭＳ Ｐゴシック" pitchFamily="34" charset="-128"/>
              </a:rPr>
              <a:t>- Ambition to index to inflation (or partial inflation) – but not necessarily a statutory requirement</a:t>
            </a:r>
          </a:p>
          <a:p>
            <a:r>
              <a:rPr lang="en-US" altLang="en-US">
                <a:ea typeface="ＭＳ Ｐゴシック" pitchFamily="34" charset="-128"/>
              </a:rPr>
              <a:t>- Financially affordable</a:t>
            </a:r>
          </a:p>
          <a:p>
            <a:r>
              <a:rPr lang="en-US" altLang="en-US">
                <a:ea typeface="ＭＳ Ｐゴシック" pitchFamily="34" charset="-128"/>
              </a:rPr>
              <a:t>- Adjustable to exogenous shocks via risk sharing</a:t>
            </a:r>
          </a:p>
          <a:p>
            <a:r>
              <a:rPr lang="en-US" altLang="en-US">
                <a:ea typeface="ＭＳ Ｐゴシック" pitchFamily="34" charset="-128"/>
              </a:rPr>
              <a:t>- Well balanced for all stakeholders</a:t>
            </a:r>
          </a:p>
          <a:p>
            <a:r>
              <a:rPr lang="en-US" altLang="en-US">
                <a:ea typeface="ＭＳ Ｐゴシック" pitchFamily="34" charset="-128"/>
              </a:rPr>
              <a:t>- The possibility for individualizing and custom fit when desirable by employers and employees</a:t>
            </a:r>
          </a:p>
          <a:p>
            <a:r>
              <a:rPr lang="en-US" altLang="en-US">
                <a:ea typeface="ＭＳ Ｐゴシック" pitchFamily="34" charset="-128"/>
              </a:rPr>
              <a:t>- Part of second pillar as a supplement to the first statutory pillar</a:t>
            </a:r>
          </a:p>
          <a:p>
            <a:r>
              <a:rPr lang="en-US" altLang="en-US">
                <a:ea typeface="ＭＳ Ｐゴシック" pitchFamily="34" charset="-128"/>
              </a:rPr>
              <a:t>- Create pension awareness.</a:t>
            </a:r>
          </a:p>
          <a:p>
            <a:r>
              <a:rPr lang="en-US" altLang="en-US">
                <a:ea typeface="ＭＳ Ｐゴシック" pitchFamily="34" charset="-128"/>
              </a:rPr>
              <a:t>- Help social partners to understand.</a:t>
            </a:r>
          </a:p>
          <a:p>
            <a:r>
              <a:rPr lang="en-US" altLang="en-US">
                <a:ea typeface="ＭＳ Ｐゴシック" pitchFamily="34" charset="-128"/>
              </a:rPr>
              <a:t>- More information/better communication.</a:t>
            </a:r>
          </a:p>
          <a:p>
            <a:r>
              <a:rPr lang="en-US" altLang="en-US">
                <a:ea typeface="ＭＳ Ｐゴシック" pitchFamily="34" charset="-128"/>
              </a:rPr>
              <a:t> </a:t>
            </a:r>
            <a:endParaRPr lang="fr-BE" altLang="en-US">
              <a:ea typeface="ＭＳ Ｐゴシック" pitchFamily="34" charset="-128"/>
            </a:endParaRPr>
          </a:p>
          <a:p>
            <a:r>
              <a:rPr lang="en-US" altLang="en-US">
                <a:ea typeface="ＭＳ Ｐゴシック" pitchFamily="34" charset="-128"/>
              </a:rPr>
              <a:t>PensionsEurope is exploring through its committtes, working groups (..) how to best contribute to the evolution of pensions  looking at which elements of DC schemes could play a role in future sophisticated DB systems and vice versa. </a:t>
            </a:r>
          </a:p>
          <a:p>
            <a:endParaRPr lang="en-US" altLang="en-US">
              <a:ea typeface="ＭＳ Ｐゴシック" pitchFamily="34" charset="-128"/>
            </a:endParaRPr>
          </a:p>
          <a:p>
            <a:r>
              <a:rPr lang="en-US" altLang="en-US">
                <a:ea typeface="ＭＳ Ｐゴシック" pitchFamily="34" charset="-128"/>
              </a:rPr>
              <a:t>Such a combination could link the best of the two worlds, where the risk is not entirely shifted to the individual, but where collective elements and sharing of certain risks could contribute to adequate, reliable and sustainable pensions. This means that pure DB would be more like hybrid DB, but also pure DC could develop into more hybrid DC. </a:t>
            </a:r>
          </a:p>
          <a:p>
            <a:endParaRPr lang="fr-BE" altLang="en-US">
              <a:ea typeface="ＭＳ Ｐゴシック" pitchFamily="34" charset="-128"/>
            </a:endParaRPr>
          </a:p>
          <a:p>
            <a:r>
              <a:rPr lang="en-US" altLang="en-US">
                <a:ea typeface="ＭＳ Ｐゴシック" pitchFamily="34" charset="-128"/>
              </a:rPr>
              <a:t>Nonetheless, an ideal ‘one-size-fits-all’ DB contract doesn’t exist. Every occupational pension scheme should take into account the context of the national pension systems and the different social aspects in different Member States.</a:t>
            </a:r>
            <a:endParaRPr lang="fr-BE" altLang="en-US">
              <a:ea typeface="ＭＳ Ｐゴシック" pitchFamily="34" charset="-128"/>
            </a:endParaRPr>
          </a:p>
          <a:p>
            <a:endParaRPr lang="en-US" altLang="en-US">
              <a:ea typeface="ＭＳ Ｐゴシック" pitchFamily="34" charset="-128"/>
            </a:endParaRPr>
          </a:p>
          <a:p>
            <a:r>
              <a:rPr lang="en-US" altLang="en-US">
                <a:ea typeface="ＭＳ Ｐゴシック" pitchFamily="34" charset="-128"/>
              </a:rPr>
              <a:t>Some countries are searching for a compromise between pure DB and pure DC. They try to combine the best of the two worlds. </a:t>
            </a:r>
          </a:p>
          <a:p>
            <a:endParaRPr lang="fr-BE" altLang="en-US">
              <a:ea typeface="ＭＳ Ｐゴシック" pitchFamily="34" charset="-128"/>
            </a:endParaRPr>
          </a:p>
          <a:p>
            <a:r>
              <a:rPr lang="en-US" altLang="en-US" b="1">
                <a:ea typeface="ＭＳ Ｐゴシック" pitchFamily="34" charset="-128"/>
              </a:rPr>
              <a:t>Collective Defined Contribution (CDC) plans in the Netherlands</a:t>
            </a:r>
            <a:endParaRPr lang="en-US" altLang="en-US">
              <a:ea typeface="ＭＳ Ｐゴシック" pitchFamily="34" charset="-128"/>
            </a:endParaRPr>
          </a:p>
          <a:p>
            <a:r>
              <a:rPr lang="en-US" altLang="en-US">
                <a:ea typeface="ＭＳ Ｐゴシック" pitchFamily="34" charset="-128"/>
              </a:rPr>
              <a:t>In the Netherlands, in the past, so-called Collective Defined Contributions (CDC) schemes have appeared. In the Dutch occupational pension system, Collective Defined Contribution (CDC) pension agreements are legally a form of Defined Benefit (DB) schemes. In a CDC pension agreement, entitlements accrued in past years are treated as regular DB pension entitlements. However, the contribution rate (or premium) is set at a fixed level, mostly for several years. This means that it is not possible for the pension fund to increase the contribution rate or to ask a lump sum to generate an additional inflow of contributions, for instance to increase buffers. Moreover, if the fixed contribution rate is too low to cover the level of new pension accrual in a given year, the level of new pension accrual is adjusted downwards and the contribution rate does not change. There is an ambition for a certain level of pension accrual. Thus, certain risks are shifted to the employee, requiring transparent disclosure of the risks involved. For standard DB agreements, in such a case the contribution rate would increase. In the more recent pension discussion, the Netherlands is (slowly) heading towards a system, where the best of the DB world and the DC world are combined. This means that the risks are still shared in a collective system while the system is shock resistant (financial and demographic) and the transition from an old DB/CDC system towards a new system with collectively managed personal accounts and/or the pension ambition contract happens in a smooth way. An important element in any adjustment of the DB and the DC world is ultimately the communication towards the scheme members</a:t>
            </a:r>
            <a:r>
              <a:rPr lang="en-US" altLang="en-US" b="1">
                <a:ea typeface="ＭＳ Ｐゴシック" pitchFamily="34" charset="-128"/>
              </a:rPr>
              <a:t>.</a:t>
            </a:r>
          </a:p>
          <a:p>
            <a:endParaRPr lang="fr-BE" altLang="en-US" b="1">
              <a:ea typeface="ＭＳ Ｐゴシック" pitchFamily="34" charset="-128"/>
            </a:endParaRPr>
          </a:p>
          <a:p>
            <a:r>
              <a:rPr lang="en-US" altLang="en-US" b="1">
                <a:ea typeface="ＭＳ Ｐゴシック" pitchFamily="34" charset="-128"/>
              </a:rPr>
              <a:t>The setting up of a Defined Benefit plan with a contribution orientated benefit formula by a German Pensionskasse </a:t>
            </a:r>
            <a:r>
              <a:rPr lang="nl-NL" altLang="en-US">
                <a:ea typeface="ＭＳ Ｐゴシック" pitchFamily="34" charset="-128"/>
              </a:rPr>
              <a:t> </a:t>
            </a:r>
            <a:endParaRPr lang="en-US" altLang="en-US">
              <a:ea typeface="ＭＳ Ｐゴシック" pitchFamily="34" charset="-128"/>
            </a:endParaRPr>
          </a:p>
          <a:p>
            <a:r>
              <a:rPr lang="en-US" altLang="en-US">
                <a:ea typeface="ＭＳ Ｐゴシック" pitchFamily="34" charset="-128"/>
              </a:rPr>
              <a:t>Due to the provisions of the German Occupational Pensions Act, solely pension plans operating on a defined benefit basis are considered as Occupational Retirement Provision in Germany. (Pure) DC plans are classified as private pensions of the third pillar. Specific hybrid pension plans that include both DB and DC elements, like for example defined contribution promises with a guaranteed minimum benefit or contribution orientated pension promises, are designated as occupational pensions by the German Occupational Pensions Act.</a:t>
            </a:r>
          </a:p>
          <a:p>
            <a:r>
              <a:rPr lang="en-US" altLang="en-US">
                <a:ea typeface="ＭＳ Ｐゴシック" pitchFamily="34" charset="-128"/>
              </a:rPr>
              <a:t>The Höchster Pensionskasse VVaG, a German institution for occupational retirement provision (IORP), is providing occupational pensions (lifetime annuities) solely according to a contribution orientated benefit formula and was founded in 1998 as occupational pension provider for a joint venture entity of two large German companies of the chemical industry that wanted to offer transparent, attractive and sustainable supplementary occupational pensions to their employees. The contribution orientated pension formula used provides for those qualities and for the opportunity to offer calculable defined benefits. The scheme is funded by contributions of the employer and its employees. The calculation of the acquired retirement benefits is based on the level of contributions paid and executed according to a defined benefit formula equivalent to the age and other biometrical aspects of the respective employee (monthly basis) referring to the event of the payment of the contributions. That leads to a maximum of planning security and transparency for the IORP as well as for the respective employee and also for the employer, who is responsible for the given pension promise because a statutory liability. Furthermore, such a calculation formula leads to a maximum of flexibility. The Pensionskasse is designed as a multi-employer IORP. For these reasons, the statutes and bylaws of the Pensionskasse do not stipulate a fixed contribution amount. Every employer is free to decide about the level of contributions paid and about the decision to involve its employees by the payment of own contributions as long as the level of the employers contributions is at least as high as the contribution level of the employee. Furthermore, there is no link to any kind of statutory retirement age because the defined calculation formula is designed on a three-dimensional basis. The benefit formula of the scheme in general refers to an age at expiry of financing of 65. The benefits of people that decide to apply for retirement benefits earlier are calculated with a reduction. Employees that decide to work longer will continue to contribute to the scheme and will receive retirement benefits calculated with additional surcharges. Due to tax reasons, people are not allowed to apply for old age provisions before the age of 62. In case of the termination of the employment contract, outgoing workers are furthermore allowed to continue contributing to the scheme by the payment of own contributions or can decide to transfer the capital value of their acquired entitlements to another pension scheme (portability).  </a:t>
            </a:r>
          </a:p>
          <a:p>
            <a:r>
              <a:rPr lang="de-DE" altLang="en-US">
                <a:ea typeface="ＭＳ Ｐゴシック" pitchFamily="34" charset="-128"/>
              </a:rPr>
              <a:t>The Höchster Pensionskasse operates as a mutual insurance association (Versicherungsverein auf Gegenseitigkeit). </a:t>
            </a:r>
            <a:r>
              <a:rPr lang="en-US" altLang="en-US">
                <a:ea typeface="ＭＳ Ｐゴシック" pitchFamily="34" charset="-128"/>
              </a:rPr>
              <a:t>According to the legal framework of the German Insurance Supervision Act, the Pensionskasse is regulated by its Supervisory Authority which leads to a maximum level of co-determination due to the fact that at least 50 percent of the members of the senior representative body are appointed by the members/their representatives. This arrangement also leads to a high level of transparency in relation to cost. Furthermore, the Pensionskasse is not allowed to charge any acquisition cost loadings for the intermediation of insurance contracts and/or to pay any fees for intermediation or conclusion of such contracts. In 2015, the level of administration costs in relation to the contributions received is about 1 %. Currently, the Höchster Pensionskasse VVaG has almost 500 sponsoring undertakings and more than 145.000 members and beneficiaries. </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75" indent="-285720" eaLnBrk="0" hangingPunct="0">
              <a:defRPr sz="2400">
                <a:solidFill>
                  <a:schemeClr val="tx1"/>
                </a:solidFill>
                <a:latin typeface="Arial" pitchFamily="34" charset="0"/>
                <a:ea typeface="ＭＳ Ｐゴシック" pitchFamily="34" charset="-128"/>
              </a:defRPr>
            </a:lvl2pPr>
            <a:lvl3pPr marL="1142884" indent="-228577" eaLnBrk="0" hangingPunct="0">
              <a:defRPr sz="2400">
                <a:solidFill>
                  <a:schemeClr val="tx1"/>
                </a:solidFill>
                <a:latin typeface="Arial" pitchFamily="34" charset="0"/>
                <a:ea typeface="ＭＳ Ｐゴシック" pitchFamily="34" charset="-128"/>
              </a:defRPr>
            </a:lvl3pPr>
            <a:lvl4pPr marL="1600037" indent="-228577" eaLnBrk="0" hangingPunct="0">
              <a:defRPr sz="2400">
                <a:solidFill>
                  <a:schemeClr val="tx1"/>
                </a:solidFill>
                <a:latin typeface="Arial" pitchFamily="34" charset="0"/>
                <a:ea typeface="ＭＳ Ｐゴシック" pitchFamily="34" charset="-128"/>
              </a:defRPr>
            </a:lvl4pPr>
            <a:lvl5pPr marL="2057190" indent="-228577" eaLnBrk="0" hangingPunct="0">
              <a:defRPr sz="2400">
                <a:solidFill>
                  <a:schemeClr val="tx1"/>
                </a:solidFill>
                <a:latin typeface="Arial" pitchFamily="34" charset="0"/>
                <a:ea typeface="ＭＳ Ｐゴシック" pitchFamily="34" charset="-128"/>
              </a:defRPr>
            </a:lvl5pPr>
            <a:lvl6pPr marL="2514343" indent="-228577" defTabSz="45715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96" indent="-228577" defTabSz="45715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50" indent="-228577" defTabSz="45715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04" indent="-228577" defTabSz="45715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85AF39-5423-4DB7-8CB8-AA83F64A8490}" type="slidenum">
              <a:rPr lang="en-GB" altLang="en-US" sz="1200"/>
              <a:pPr eaLnBrk="1" hangingPunct="1"/>
              <a:t>14</a:t>
            </a:fld>
            <a:endParaRPr lang="en-GB" altLang="en-US" sz="1200"/>
          </a:p>
        </p:txBody>
      </p:sp>
    </p:spTree>
    <p:extLst>
      <p:ext uri="{BB962C8B-B14F-4D97-AF65-F5344CB8AC3E}">
        <p14:creationId xmlns:p14="http://schemas.microsoft.com/office/powerpoint/2010/main" val="423082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Background and context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30 September the European Commission adopted the ‘Action Plan on Building a Capital Markets Union’. As part of the EU Investment Plan, the Capital Markets Union should address structural reform of the European capital markets.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the European Commission, in various CMU documents: </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“Stronger capital markets will complement Europe’s strong tradition of bank financing, and will: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Unlock more investment from the EU and the rest of the world;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Better connect financing to investment projects across the EU;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Make the financial system more stable;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Deepen financial integration and increase competition.”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About the Action Plan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Action Plan presents a range of steps to improve the integration and functioning of capital markets in Europe: </a:t>
            </a:r>
            <a:r>
              <a:rPr lang="en-US" sz="1200" i="1" kern="1200" dirty="0">
                <a:solidFill>
                  <a:schemeClr val="tx1"/>
                </a:solidFill>
                <a:effectLst/>
                <a:latin typeface="+mn-lt"/>
                <a:ea typeface="+mn-ea"/>
                <a:cs typeface="+mn-cs"/>
              </a:rPr>
              <a:t>“There is no single measure that will deliver a Capital Markets Union. Instead there will be a range of steps whose impact will cumulatively be significant. The Commission will take forward measures to remove the barriers which stand between investors' money and investment opportunities, and overcome the obstacles which prevent businesses from reaching investors.” (Action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CMU Action Plan builds upon the Green Paper. According to the European Commission the responses to the Green Paper confirm broad support for the project, as well as support for the priorities of the Commission.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Action Plan provides a list of 33 actions and an indicative timeline. Some actions are very concrete and call for action in 2015, others require more study or are to be addressed further along the road. Some actions require legislation, others don’t. The CMU should be in place by 2019. The Commission will assess achievements and re-assess priorities in 2017.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the link between CMU and the Investment Plan? The CMU is part of the third pillar of the Investment Plan as it consists of structural reforms to make Europe a more attractive place for investment and remove regulatory bottlenecks. According to the European Commission the CMU “supports and complements the Investment Plan for Europe”.  </a:t>
            </a:r>
          </a:p>
          <a:p>
            <a:endParaRPr lang="en-US"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a:t>
            </a:r>
            <a:r>
              <a:rPr lang="en-GB" sz="1200" b="1" kern="1200" dirty="0" err="1">
                <a:solidFill>
                  <a:schemeClr val="tx1"/>
                </a:solidFill>
                <a:effectLst/>
                <a:latin typeface="+mn-lt"/>
                <a:ea typeface="+mn-ea"/>
                <a:cs typeface="+mn-cs"/>
              </a:rPr>
              <a:t>PensionsEurope’s</a:t>
            </a:r>
            <a:r>
              <a:rPr lang="en-GB" sz="1200" b="1" kern="1200" dirty="0">
                <a:solidFill>
                  <a:schemeClr val="tx1"/>
                </a:solidFill>
                <a:effectLst/>
                <a:latin typeface="+mn-lt"/>
                <a:ea typeface="+mn-ea"/>
                <a:cs typeface="+mn-cs"/>
              </a:rPr>
              <a:t> points on the CMU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dirty="0">
                <a:effectLst/>
              </a:rPr>
              <a:t> </a:t>
            </a:r>
            <a:endParaRPr lang="en-US"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Pension funds are – together with banks, fund managers and insurance companies – the EU’s key institutional investors and providers of capital. </a:t>
            </a:r>
            <a:r>
              <a:rPr lang="en-GB" sz="1200" kern="1200" dirty="0" err="1">
                <a:solidFill>
                  <a:schemeClr val="tx1"/>
                </a:solidFill>
                <a:effectLst/>
                <a:latin typeface="+mn-lt"/>
                <a:ea typeface="+mn-ea"/>
                <a:cs typeface="+mn-cs"/>
              </a:rPr>
              <a:t>PensionsEurope’s</a:t>
            </a:r>
            <a:r>
              <a:rPr lang="en-GB" sz="1200" kern="1200" dirty="0">
                <a:solidFill>
                  <a:schemeClr val="tx1"/>
                </a:solidFill>
                <a:effectLst/>
                <a:latin typeface="+mn-lt"/>
                <a:ea typeface="+mn-ea"/>
                <a:cs typeface="+mn-cs"/>
              </a:rPr>
              <a:t> members provide workplace pensions of about 70 million citizens and represent approximately €3.5 trillion of assets.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PensionsEurope strongly supports the European Commission’s vision of a Capital Markets Union (CMU). Pension funds – and their members - have much to gain from a CMU that makes it easier to invest for the long term and across borders.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dirty="0">
                <a:effectLst/>
              </a:rPr>
              <a:t> </a:t>
            </a:r>
            <a:endParaRPr lang="en-US" dirty="0">
              <a:effectLst/>
            </a:endParaRPr>
          </a:p>
          <a:p>
            <a:pPr marL="171450" lvl="0" indent="-171450">
              <a:buFont typeface="Arial" panose="020B0604020202020204" pitchFamily="34" charset="0"/>
              <a:buChar char="•"/>
            </a:pPr>
            <a:r>
              <a:rPr lang="en-GB" sz="1200" dirty="0">
                <a:effectLst/>
              </a:rPr>
              <a:t>Pension funds invest as they think best so they can pay pensions to their members. It is up to national governments and the EU to create attractive and appropriate investment opportunities for pension funds, not for pension funds to amend their investment strategies simply to align them with public policy objectives.</a:t>
            </a:r>
            <a:endParaRPr lang="en-US" dirty="0">
              <a:effectLst/>
            </a:endParaRPr>
          </a:p>
          <a:p>
            <a:pPr marL="171450" indent="-171450">
              <a:buFont typeface="Arial" panose="020B0604020202020204" pitchFamily="34" charset="0"/>
              <a:buChar char="•"/>
            </a:pPr>
            <a:r>
              <a:rPr lang="en-GB" sz="1200" dirty="0">
                <a:effectLst/>
              </a:rPr>
              <a:t> </a:t>
            </a:r>
            <a:endParaRPr lang="en-US"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60 per cent of EU citizens have no access to workplace pensions. Helping these people to save will help build up Europe’s pool of capital for investment.</a:t>
            </a:r>
            <a:endParaRPr lang="en-US" dirty="0">
              <a:effectLst/>
            </a:endParaRPr>
          </a:p>
          <a:p>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First analysis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Action Plan, the European Commission recognizes the role of pension funds in capital markets and as long-term investors. The concrete actions could potentially deliver a better match between pension fund capital and investment opportunities, to remove cross-border investment barriers and bring down the costs of investments.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issues are:</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Proposal for a regulation on simple, transparent and </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(STS) </a:t>
            </a:r>
            <a:r>
              <a:rPr lang="en-US" sz="1200" kern="1200" dirty="0" err="1">
                <a:solidFill>
                  <a:schemeClr val="tx1"/>
                </a:solidFill>
                <a:effectLst/>
                <a:latin typeface="+mn-lt"/>
                <a:ea typeface="+mn-ea"/>
                <a:cs typeface="+mn-cs"/>
              </a:rPr>
              <a:t>securitisations</a:t>
            </a:r>
            <a:r>
              <a:rPr lang="en-US" sz="1200" kern="1200" dirty="0">
                <a:solidFill>
                  <a:schemeClr val="tx1"/>
                </a:solidFill>
                <a:effectLst/>
                <a:latin typeface="+mn-lt"/>
                <a:ea typeface="+mn-ea"/>
                <a:cs typeface="+mn-cs"/>
              </a:rPr>
              <a:t> (2015);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Proposal to </a:t>
            </a:r>
            <a:r>
              <a:rPr lang="en-US" sz="1200" kern="1200" dirty="0" err="1">
                <a:solidFill>
                  <a:schemeClr val="tx1"/>
                </a:solidFill>
                <a:effectLst/>
                <a:latin typeface="+mn-lt"/>
                <a:ea typeface="+mn-ea"/>
                <a:cs typeface="+mn-cs"/>
              </a:rPr>
              <a:t>modernise</a:t>
            </a:r>
            <a:r>
              <a:rPr lang="en-US" sz="1200" kern="1200" dirty="0">
                <a:solidFill>
                  <a:schemeClr val="tx1"/>
                </a:solidFill>
                <a:effectLst/>
                <a:latin typeface="+mn-lt"/>
                <a:ea typeface="+mn-ea"/>
                <a:cs typeface="+mn-cs"/>
              </a:rPr>
              <a:t> the Prospectus Directive (2015);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Investor security, e.g. insolvency, securities ownership;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of EU corporate bond markets (2017);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Consultation on a pan-European covered bond framework (2015);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Assessment of the case for a policy framework to establish European personal pensions;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Development of capital markets in all 28 Member States and further removing cross-border investment barriers, Report on national barriers to the free movement of capital, Study on discriminatory tax obstacles to cross-border investment by pension funds and life insurers (2017);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Call for evidence on the cumulative impact of the EU financial reform (2015).</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So, what</a:t>
            </a:r>
            <a:r>
              <a:rPr lang="en-US" sz="1200" b="1" kern="1200" baseline="0" dirty="0">
                <a:solidFill>
                  <a:schemeClr val="tx1"/>
                </a:solidFill>
                <a:effectLst/>
                <a:latin typeface="+mn-lt"/>
                <a:ea typeface="+mn-ea"/>
                <a:cs typeface="+mn-cs"/>
              </a:rPr>
              <a:t> is missing in the CMU from pension funds perspective?</a:t>
            </a:r>
          </a:p>
          <a:p>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In its response to the Green Paper, PensionsEurope emphasized the broader context of investment in Europe and the relevance of the impact of financial market regulation such as </a:t>
            </a:r>
            <a:r>
              <a:rPr lang="en-US" sz="1200" b="1" kern="1200" dirty="0">
                <a:solidFill>
                  <a:schemeClr val="tx1"/>
                </a:solidFill>
                <a:effectLst/>
                <a:latin typeface="+mn-lt"/>
                <a:ea typeface="+mn-ea"/>
                <a:cs typeface="+mn-cs"/>
              </a:rPr>
              <a:t>EMIR, the impact of a possible FTT and the impact of monetary policy / QE on pension funds;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European Commission has announced an adjustment of the Solvency II calibration for insurers’ investment in infrastructure. In its response to the Green Paper, PensionsEurope suggested to consider tailor-made actions to improve the attractiveness of infrastructure and other long-term investments as asset classes for pension funds;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Promotion of saving</a:t>
            </a:r>
            <a:r>
              <a:rPr lang="en-US" sz="1200" kern="1200" baseline="0" dirty="0">
                <a:solidFill>
                  <a:schemeClr val="tx1"/>
                </a:solidFill>
                <a:effectLst/>
                <a:latin typeface="+mn-lt"/>
                <a:ea typeface="+mn-ea"/>
                <a:cs typeface="+mn-cs"/>
              </a:rPr>
              <a:t> through a diverse landscape of workplace pensions - t</a:t>
            </a:r>
            <a:r>
              <a:rPr lang="en-US" sz="1200" kern="1200" dirty="0">
                <a:solidFill>
                  <a:schemeClr val="tx1"/>
                </a:solidFill>
                <a:effectLst/>
                <a:latin typeface="+mn-lt"/>
                <a:ea typeface="+mn-ea"/>
                <a:cs typeface="+mn-cs"/>
              </a:rPr>
              <a:t>he majority of people in Europe do not have yet a workplace pension.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Pension funds provide an adequate retirement income and at the same time they contribute to the European economy as institutional investors. Earlier this year PensionsEurope stressed that the European Commission could further promote workplace pensions within the CMU Action Plan.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note that building a genuine European Capital Markets Union is a long-term project, which needs to be built step by step and taking into account the diversity of the pension fund landscape in Europe. Only hereby can the CMU reach its full potential.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26848CF-1DFD-43BB-8755-A242A9F6FA67}" type="slidenum">
              <a:rPr lang="nl-BE" smtClean="0"/>
              <a:t>16</a:t>
            </a:fld>
            <a:endParaRPr lang="nl-BE"/>
          </a:p>
        </p:txBody>
      </p:sp>
    </p:spTree>
    <p:extLst>
      <p:ext uri="{BB962C8B-B14F-4D97-AF65-F5344CB8AC3E}">
        <p14:creationId xmlns:p14="http://schemas.microsoft.com/office/powerpoint/2010/main" val="401975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8B5AE-DA37-4559-9396-0384E4624F36}" type="slidenum">
              <a:rPr lang="nl-BE" smtClean="0"/>
              <a:t>17</a:t>
            </a:fld>
            <a:endParaRPr lang="nl-BE"/>
          </a:p>
        </p:txBody>
      </p:sp>
    </p:spTree>
    <p:extLst>
      <p:ext uri="{BB962C8B-B14F-4D97-AF65-F5344CB8AC3E}">
        <p14:creationId xmlns:p14="http://schemas.microsoft.com/office/powerpoint/2010/main" val="2098315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2B9DA23-85A4-4ACC-BB88-828BF7FC39D1}"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BEE3-0AEF-5744-AC08-55999F61A182}" type="slidenum">
              <a:rPr lang="en-US" smtClean="0"/>
              <a:t>‹#›</a:t>
            </a:fld>
            <a:endParaRPr lang="en-US"/>
          </a:p>
        </p:txBody>
      </p:sp>
      <p:pic>
        <p:nvPicPr>
          <p:cNvPr id="7" name="Picture 6" descr="NAPF Powerpoint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pic>
        <p:nvPicPr>
          <p:cNvPr id="8" name="Picture 7" descr="NAPF Powerpoint PE 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spTree>
    <p:extLst>
      <p:ext uri="{BB962C8B-B14F-4D97-AF65-F5344CB8AC3E}">
        <p14:creationId xmlns:p14="http://schemas.microsoft.com/office/powerpoint/2010/main" val="256558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348"/>
            <a:ext cx="8229600" cy="1090331"/>
          </a:xfrm>
        </p:spPr>
        <p:txBody>
          <a:bodyPr>
            <a:normAutofit/>
          </a:bodyPr>
          <a:lstStyle>
            <a:lvl1pPr algn="l">
              <a:defRPr sz="4200"/>
            </a:lvl1pPr>
          </a:lstStyle>
          <a:p>
            <a:r>
              <a:rPr lang="en-GB" dirty="0"/>
              <a:t>Click to edit Master title style</a:t>
            </a:r>
            <a:endParaRPr lang="en-US" dirty="0"/>
          </a:p>
        </p:txBody>
      </p:sp>
      <p:sp>
        <p:nvSpPr>
          <p:cNvPr id="3" name="Content Placeholder 2"/>
          <p:cNvSpPr>
            <a:spLocks noGrp="1"/>
          </p:cNvSpPr>
          <p:nvPr>
            <p:ph idx="1"/>
          </p:nvPr>
        </p:nvSpPr>
        <p:spPr>
          <a:xfrm>
            <a:off x="457200" y="2168680"/>
            <a:ext cx="8229600" cy="395748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E2E413EA-F9DE-42AF-92D7-63E10F293620}"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212501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14389E3-FA1C-4EB3-8B76-E591CB981CC8}"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64BEE3-0AEF-5744-AC08-55999F61A182}" type="slidenum">
              <a:rPr lang="en-US" smtClean="0"/>
              <a:t>‹#›</a:t>
            </a:fld>
            <a:endParaRPr lang="en-US"/>
          </a:p>
        </p:txBody>
      </p:sp>
      <p:pic>
        <p:nvPicPr>
          <p:cNvPr id="9" name="Picture 8" descr="NAPF Powerpoint TP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spTree>
    <p:extLst>
      <p:ext uri="{BB962C8B-B14F-4D97-AF65-F5344CB8AC3E}">
        <p14:creationId xmlns:p14="http://schemas.microsoft.com/office/powerpoint/2010/main" val="333186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348"/>
            <a:ext cx="8229600" cy="1036413"/>
          </a:xfrm>
        </p:spPr>
        <p:txBody>
          <a:bodyPr/>
          <a:lstStyle>
            <a:lvl1pPr algn="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86653"/>
            <a:ext cx="4038600" cy="369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86652"/>
            <a:ext cx="4038600" cy="36903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2A266FBF-DA3D-41C6-AFAC-391653CE838A}"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258700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8A27BBA-BF40-4CB6-AB1E-5987431DF9DF}" type="datetime1">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408349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74095F1-D299-4B57-963D-FCF098106D3D}" type="datetime1">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169327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C064B-C935-4B59-A508-04C9A906D2E9}" type="datetime1">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218119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88335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1435100"/>
            <a:ext cx="5111750" cy="43760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318450"/>
            <a:ext cx="3008313" cy="34926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D8D7C54A-4F23-4D10-9529-3F3D84C4513C}"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99502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353927"/>
            <a:ext cx="5486400" cy="33736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B2EC1C3-2EB3-4B34-A356-3FB4EB78443A}"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64BEE3-0AEF-5744-AC08-55999F61A182}" type="slidenum">
              <a:rPr lang="en-US" smtClean="0"/>
              <a:t>‹#›</a:t>
            </a:fld>
            <a:endParaRPr lang="en-US"/>
          </a:p>
        </p:txBody>
      </p:sp>
    </p:spTree>
    <p:extLst>
      <p:ext uri="{BB962C8B-B14F-4D97-AF65-F5344CB8AC3E}">
        <p14:creationId xmlns:p14="http://schemas.microsoft.com/office/powerpoint/2010/main" val="183856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36F16-4481-4C8C-9702-C7ABFCAC21F9}" type="datetime1">
              <a:rPr lang="en-US" smtClean="0"/>
              <a:t>10/5/2017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4BEE3-0AEF-5744-AC08-55999F61A182}" type="slidenum">
              <a:rPr lang="en-US" smtClean="0"/>
              <a:t>‹#›</a:t>
            </a:fld>
            <a:endParaRPr lang="en-US"/>
          </a:p>
        </p:txBody>
      </p:sp>
      <p:pic>
        <p:nvPicPr>
          <p:cNvPr id="7" name="Picture 6" descr="NAPF Powerpoint Insid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pic>
        <p:nvPicPr>
          <p:cNvPr id="8" name="Picture 7" descr="NAPF Powerpoint PE Inside.ps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7309"/>
          </a:xfrm>
          <a:prstGeom prst="rect">
            <a:avLst/>
          </a:prstGeom>
        </p:spPr>
      </p:pic>
    </p:spTree>
    <p:extLst>
      <p:ext uri="{BB962C8B-B14F-4D97-AF65-F5344CB8AC3E}">
        <p14:creationId xmlns:p14="http://schemas.microsoft.com/office/powerpoint/2010/main" val="1638108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pensionseurope.e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861" y="1202414"/>
            <a:ext cx="8213335" cy="1563308"/>
          </a:xfrm>
        </p:spPr>
        <p:txBody>
          <a:bodyPr>
            <a:normAutofit/>
          </a:bodyPr>
          <a:lstStyle/>
          <a:p>
            <a:r>
              <a:rPr lang="en-GB" sz="3200" b="1" dirty="0">
                <a:solidFill>
                  <a:schemeClr val="tx2"/>
                </a:solidFill>
              </a:rPr>
              <a:t>Good pensions for Europe</a:t>
            </a:r>
            <a:endParaRPr lang="en-US" sz="3200" b="1" dirty="0">
              <a:solidFill>
                <a:schemeClr val="tx2"/>
              </a:solidFill>
            </a:endParaRPr>
          </a:p>
        </p:txBody>
      </p:sp>
      <p:sp>
        <p:nvSpPr>
          <p:cNvPr id="3" name="Subtitle 2"/>
          <p:cNvSpPr>
            <a:spLocks noGrp="1"/>
          </p:cNvSpPr>
          <p:nvPr>
            <p:ph type="subTitle" idx="1"/>
          </p:nvPr>
        </p:nvSpPr>
        <p:spPr>
          <a:xfrm>
            <a:off x="510718" y="2107474"/>
            <a:ext cx="8085220" cy="2734491"/>
          </a:xfrm>
        </p:spPr>
        <p:txBody>
          <a:bodyPr>
            <a:normAutofit fontScale="85000" lnSpcReduction="20000"/>
          </a:bodyPr>
          <a:lstStyle/>
          <a:p>
            <a:pPr algn="r"/>
            <a:endParaRPr lang="en-GB" sz="2800" b="1" dirty="0"/>
          </a:p>
          <a:p>
            <a:endParaRPr lang="nl-BE" sz="2800" dirty="0"/>
          </a:p>
          <a:p>
            <a:r>
              <a:rPr lang="en-US" sz="2800" dirty="0"/>
              <a:t> 10th anniversary of the </a:t>
            </a:r>
            <a:r>
              <a:rPr lang="nl-BE" sz="2400" dirty="0"/>
              <a:t>Romanian Pension Funds' Association - APAPR</a:t>
            </a:r>
            <a:endParaRPr lang="en-US" sz="2800" dirty="0"/>
          </a:p>
          <a:p>
            <a:endParaRPr lang="en-US" sz="2800" dirty="0"/>
          </a:p>
          <a:p>
            <a:r>
              <a:rPr lang="en-US" sz="2800" b="1" dirty="0"/>
              <a:t>									Bucharest, 10 October</a:t>
            </a:r>
            <a:r>
              <a:rPr lang="en-GB" sz="2800" b="1" dirty="0"/>
              <a:t> 2017</a:t>
            </a:r>
            <a:endParaRPr lang="en-US" sz="2800" b="1" dirty="0"/>
          </a:p>
          <a:p>
            <a:pPr algn="r"/>
            <a:r>
              <a:rPr lang="en-GB" sz="2800" b="1" dirty="0"/>
              <a:t>Matti Leppälä, Secretary General</a:t>
            </a:r>
          </a:p>
          <a:p>
            <a:pPr algn="r"/>
            <a:r>
              <a:rPr lang="en-GB" sz="2800" b="1" dirty="0"/>
              <a:t>PensionsEurope</a:t>
            </a:r>
            <a:endParaRPr lang="en-US" sz="2800" dirty="0"/>
          </a:p>
          <a:p>
            <a:pPr algn="r"/>
            <a:endParaRPr lang="en-US" sz="2500" dirty="0">
              <a:solidFill>
                <a:srgbClr val="7F7F7F"/>
              </a:solidFill>
            </a:endParaRPr>
          </a:p>
        </p:txBody>
      </p:sp>
    </p:spTree>
    <p:extLst>
      <p:ext uri="{BB962C8B-B14F-4D97-AF65-F5344CB8AC3E}">
        <p14:creationId xmlns:p14="http://schemas.microsoft.com/office/powerpoint/2010/main" val="235479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 y="0"/>
            <a:ext cx="8229600" cy="1143000"/>
          </a:xfrm>
        </p:spPr>
        <p:txBody>
          <a:bodyPr/>
          <a:lstStyle/>
          <a:p>
            <a:r>
              <a:rPr lang="en-GB" b="1" dirty="0"/>
              <a:t>Pension funds as total of the GDP</a:t>
            </a:r>
            <a:endParaRPr lang="nl-BE" b="1" dirty="0"/>
          </a:p>
        </p:txBody>
      </p:sp>
      <p:sp>
        <p:nvSpPr>
          <p:cNvPr id="3" name="Slide Number Placeholder 2"/>
          <p:cNvSpPr>
            <a:spLocks noGrp="1"/>
          </p:cNvSpPr>
          <p:nvPr>
            <p:ph type="sldNum" sz="quarter" idx="12"/>
          </p:nvPr>
        </p:nvSpPr>
        <p:spPr/>
        <p:txBody>
          <a:bodyPr/>
          <a:lstStyle/>
          <a:p>
            <a:fld id="{A764BEE3-0AEF-5744-AC08-55999F61A182}" type="slidenum">
              <a:rPr lang="en-US" smtClean="0"/>
              <a:t>10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98643"/>
            <a:ext cx="8220891" cy="582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9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0" y="178945"/>
            <a:ext cx="8229600" cy="1143000"/>
          </a:xfrm>
        </p:spPr>
        <p:txBody>
          <a:bodyPr>
            <a:normAutofit fontScale="90000"/>
          </a:bodyPr>
          <a:lstStyle/>
          <a:p>
            <a:pPr algn="l"/>
            <a:r>
              <a:rPr lang="en-GB" b="1" dirty="0"/>
              <a:t>Pension funds’ real net investment returns</a:t>
            </a:r>
            <a:endParaRPr lang="nl-BE" b="1" dirty="0"/>
          </a:p>
        </p:txBody>
      </p:sp>
      <p:sp>
        <p:nvSpPr>
          <p:cNvPr id="3" name="Slide Number Placeholder 2"/>
          <p:cNvSpPr>
            <a:spLocks noGrp="1"/>
          </p:cNvSpPr>
          <p:nvPr>
            <p:ph type="sldNum" sz="quarter" idx="12"/>
          </p:nvPr>
        </p:nvSpPr>
        <p:spPr/>
        <p:txBody>
          <a:bodyPr/>
          <a:lstStyle/>
          <a:p>
            <a:fld id="{A764BEE3-0AEF-5744-AC08-55999F61A182}" type="slidenum">
              <a:rPr lang="en-US" smtClean="0"/>
              <a:t>11</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0" y="1587979"/>
            <a:ext cx="9111800" cy="466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540200" y="2535862"/>
            <a:ext cx="627428" cy="32960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6201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3029" y="207491"/>
            <a:ext cx="8229600" cy="1090331"/>
          </a:xfrm>
        </p:spPr>
        <p:txBody>
          <a:bodyPr>
            <a:normAutofit fontScale="90000"/>
          </a:bodyPr>
          <a:lstStyle/>
          <a:p>
            <a:r>
              <a:rPr lang="nl-BE" b="1" dirty="0"/>
              <a:t>Allianz Pension Sustainability Index 2016</a:t>
            </a:r>
            <a:endParaRPr lang="nl-BE" dirty="0"/>
          </a:p>
        </p:txBody>
      </p:sp>
      <p:sp>
        <p:nvSpPr>
          <p:cNvPr id="5" name="Slide Number Placeholder 4"/>
          <p:cNvSpPr>
            <a:spLocks noGrp="1"/>
          </p:cNvSpPr>
          <p:nvPr>
            <p:ph type="sldNum" sz="quarter" idx="12"/>
          </p:nvPr>
        </p:nvSpPr>
        <p:spPr/>
        <p:txBody>
          <a:bodyPr/>
          <a:lstStyle/>
          <a:p>
            <a:fld id="{A764BEE3-0AEF-5744-AC08-55999F61A182}" type="slidenum">
              <a:rPr lang="en-US" smtClean="0"/>
              <a:t>12</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765" y="1277048"/>
            <a:ext cx="7524206" cy="549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83029" y="3929089"/>
            <a:ext cx="680793" cy="320693"/>
          </a:xfrm>
          <a:prstGeom prst="rightArrow">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nl-BE">
              <a:solidFill>
                <a:srgbClr val="FF0000"/>
              </a:solidFill>
            </a:endParaRPr>
          </a:p>
        </p:txBody>
      </p:sp>
    </p:spTree>
    <p:extLst>
      <p:ext uri="{BB962C8B-B14F-4D97-AF65-F5344CB8AC3E}">
        <p14:creationId xmlns:p14="http://schemas.microsoft.com/office/powerpoint/2010/main" val="317491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4" y="125211"/>
            <a:ext cx="8229600" cy="1036413"/>
          </a:xfrm>
        </p:spPr>
        <p:txBody>
          <a:bodyPr>
            <a:normAutofit/>
          </a:bodyPr>
          <a:lstStyle/>
          <a:p>
            <a:r>
              <a:rPr lang="fr-BE" sz="4000" b="1" dirty="0" err="1"/>
              <a:t>What</a:t>
            </a:r>
            <a:r>
              <a:rPr lang="fr-BE" sz="4000" b="1" dirty="0"/>
              <a:t> PensionsEurope stands for</a:t>
            </a:r>
            <a:endParaRPr lang="en-US" sz="4000" b="1" dirty="0"/>
          </a:p>
        </p:txBody>
      </p:sp>
      <p:sp>
        <p:nvSpPr>
          <p:cNvPr id="6" name="TextBox 5"/>
          <p:cNvSpPr txBox="1"/>
          <p:nvPr/>
        </p:nvSpPr>
        <p:spPr>
          <a:xfrm>
            <a:off x="314325" y="1497656"/>
            <a:ext cx="8601075" cy="5016758"/>
          </a:xfrm>
          <a:prstGeom prst="rect">
            <a:avLst/>
          </a:prstGeom>
          <a:noFill/>
        </p:spPr>
        <p:txBody>
          <a:bodyPr wrap="square" rtlCol="0">
            <a:spAutoFit/>
          </a:bodyPr>
          <a:lstStyle/>
          <a:p>
            <a:pPr algn="just"/>
            <a:r>
              <a:rPr lang="en-US" sz="2400" b="1" dirty="0"/>
              <a:t>We believe that private pension saving should be encouraged to compensate for potential lower state pension benefits. </a:t>
            </a:r>
            <a:r>
              <a:rPr lang="en-US" sz="2400" dirty="0"/>
              <a:t>In particular we support a regulatory environment encouraging workplace pension membership. Work based pensions indeed offer:</a:t>
            </a:r>
            <a:br>
              <a:rPr lang="en-US" sz="2400" dirty="0"/>
            </a:br>
            <a:endParaRPr lang="en-US" sz="2400" dirty="0"/>
          </a:p>
          <a:p>
            <a:pPr marL="342900" indent="-342900" algn="just">
              <a:buFont typeface="Arial" panose="020B0604020202020204" pitchFamily="34" charset="0"/>
              <a:buChar char="•"/>
            </a:pPr>
            <a:r>
              <a:rPr lang="en-US" sz="2000" dirty="0"/>
              <a:t>Economies of scale in governance, administration and asset management;</a:t>
            </a:r>
          </a:p>
          <a:p>
            <a:pPr marL="342900" indent="-342900" algn="just">
              <a:buFont typeface="Arial" panose="020B0604020202020204" pitchFamily="34" charset="0"/>
              <a:buChar char="•"/>
            </a:pPr>
            <a:r>
              <a:rPr lang="en-US" sz="2000" dirty="0"/>
              <a:t>Risk pooling and often intergenerational risk-sharing;</a:t>
            </a:r>
          </a:p>
          <a:p>
            <a:pPr marL="342900" indent="-342900" algn="just">
              <a:buFont typeface="Arial" panose="020B0604020202020204" pitchFamily="34" charset="0"/>
              <a:buChar char="•"/>
            </a:pPr>
            <a:r>
              <a:rPr lang="en-US" sz="2000" dirty="0"/>
              <a:t>Often not-for profit;</a:t>
            </a:r>
          </a:p>
          <a:p>
            <a:pPr marL="342900" indent="-342900" algn="just">
              <a:buFont typeface="Arial" panose="020B0604020202020204" pitchFamily="34" charset="0"/>
              <a:buChar char="•"/>
            </a:pPr>
            <a:r>
              <a:rPr lang="en-US" sz="2000" dirty="0"/>
              <a:t>Members of work based pension schemes often benefit from a contribution paid by the employer;</a:t>
            </a:r>
          </a:p>
          <a:p>
            <a:pPr marL="342900" indent="-342900" algn="just">
              <a:buFont typeface="Arial" panose="020B0604020202020204" pitchFamily="34" charset="0"/>
              <a:buChar char="•"/>
            </a:pPr>
            <a:r>
              <a:rPr lang="en-US" sz="2000" dirty="0"/>
              <a:t>Wide-scale coverage due to mandatory participation, sector-wide participation based on collective agreement and soft-compulsion elements such as auto-enrolment;</a:t>
            </a:r>
          </a:p>
          <a:p>
            <a:pPr marL="342900" indent="-342900" algn="just">
              <a:buFont typeface="Arial" panose="020B0604020202020204" pitchFamily="34" charset="0"/>
              <a:buChar char="•"/>
            </a:pPr>
            <a:r>
              <a:rPr lang="en-US" sz="2000" dirty="0"/>
              <a:t>Good governance and alignment of interest due to participation of the main stakeholders.</a:t>
            </a:r>
          </a:p>
        </p:txBody>
      </p:sp>
    </p:spTree>
    <p:extLst>
      <p:ext uri="{BB962C8B-B14F-4D97-AF65-F5344CB8AC3E}">
        <p14:creationId xmlns:p14="http://schemas.microsoft.com/office/powerpoint/2010/main" val="83161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7800" y="196850"/>
            <a:ext cx="8229600" cy="1090613"/>
          </a:xfrm>
        </p:spPr>
        <p:txBody>
          <a:bodyPr>
            <a:normAutofit fontScale="90000"/>
          </a:bodyPr>
          <a:lstStyle/>
          <a:p>
            <a:br>
              <a:rPr lang="en-US" altLang="en-US" sz="2600" b="1" dirty="0">
                <a:solidFill>
                  <a:schemeClr val="tx2"/>
                </a:solidFill>
                <a:ea typeface="ＭＳ Ｐゴシック" pitchFamily="34" charset="-128"/>
              </a:rPr>
            </a:br>
            <a:r>
              <a:rPr lang="en-US" altLang="en-US" sz="4000" b="1" dirty="0">
                <a:ea typeface="ＭＳ Ｐゴシック" pitchFamily="34" charset="-128"/>
              </a:rPr>
              <a:t>Modern pension solutions:</a:t>
            </a:r>
            <a:br>
              <a:rPr lang="en-US" altLang="en-US" sz="4000" b="1" dirty="0">
                <a:ea typeface="ＭＳ Ｐゴシック" pitchFamily="34" charset="-128"/>
              </a:rPr>
            </a:br>
            <a:r>
              <a:rPr lang="en-US" altLang="en-US" sz="3600" b="1" dirty="0">
                <a:ea typeface="ＭＳ Ｐゴシック" pitchFamily="34" charset="-128"/>
              </a:rPr>
              <a:t>“Combining the best of the 2 worlds”</a:t>
            </a:r>
            <a:endParaRPr lang="en-US" altLang="en-US" sz="3600" dirty="0">
              <a:ea typeface="ＭＳ Ｐゴシック" pitchFamily="34" charset="-128"/>
            </a:endParaRPr>
          </a:p>
        </p:txBody>
      </p:sp>
      <p:sp>
        <p:nvSpPr>
          <p:cNvPr id="54274" name="Tijdelijke aanduiding voor dia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DC4D6E-08CA-40C9-B8F2-B9287B8E592C}" type="slidenum">
              <a:rPr lang="nl-NL" altLang="en-US" sz="1200">
                <a:solidFill>
                  <a:srgbClr val="898989"/>
                </a:solidFill>
                <a:latin typeface="Calibri" pitchFamily="34" charset="0"/>
              </a:rPr>
              <a:pPr eaLnBrk="1" hangingPunct="1"/>
              <a:t>14</a:t>
            </a:fld>
            <a:endParaRPr lang="nl-NL" altLang="en-US" sz="1200">
              <a:solidFill>
                <a:srgbClr val="898989"/>
              </a:solidFill>
              <a:latin typeface="Times" charset="0"/>
            </a:endParaRPr>
          </a:p>
        </p:txBody>
      </p:sp>
      <p:sp>
        <p:nvSpPr>
          <p:cNvPr id="70660" name="Line 2"/>
          <p:cNvSpPr>
            <a:spLocks noChangeShapeType="1"/>
          </p:cNvSpPr>
          <p:nvPr/>
        </p:nvSpPr>
        <p:spPr bwMode="auto">
          <a:xfrm>
            <a:off x="2200275" y="1793875"/>
            <a:ext cx="0" cy="4249738"/>
          </a:xfrm>
          <a:prstGeom prst="line">
            <a:avLst/>
          </a:prstGeom>
          <a:noFill/>
          <a:ln w="28575">
            <a:solidFill>
              <a:srgbClr val="FF000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70661" name="Line 3"/>
          <p:cNvSpPr>
            <a:spLocks noChangeShapeType="1"/>
          </p:cNvSpPr>
          <p:nvPr/>
        </p:nvSpPr>
        <p:spPr bwMode="auto">
          <a:xfrm flipH="1">
            <a:off x="2195513" y="6042025"/>
            <a:ext cx="5040312" cy="1588"/>
          </a:xfrm>
          <a:prstGeom prst="line">
            <a:avLst/>
          </a:prstGeom>
          <a:noFill/>
          <a:ln w="28575">
            <a:solidFill>
              <a:srgbClr val="FF000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70662" name="Text Box 4"/>
          <p:cNvSpPr txBox="1">
            <a:spLocks noChangeArrowheads="1"/>
          </p:cNvSpPr>
          <p:nvPr/>
        </p:nvSpPr>
        <p:spPr bwMode="auto">
          <a:xfrm>
            <a:off x="592138" y="1287463"/>
            <a:ext cx="155416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endParaRPr lang="nl-NL" sz="2400" b="1">
              <a:latin typeface="Arial" charset="0"/>
              <a:cs typeface="Arial" charset="0"/>
            </a:endParaRPr>
          </a:p>
          <a:p>
            <a:pPr>
              <a:defRPr/>
            </a:pPr>
            <a:endParaRPr lang="nl-NL" sz="2400" b="1">
              <a:latin typeface="Arial" charset="0"/>
              <a:cs typeface="Arial" charset="0"/>
            </a:endParaRPr>
          </a:p>
          <a:p>
            <a:pPr>
              <a:defRPr/>
            </a:pPr>
            <a:r>
              <a:rPr lang="nl-NL" sz="2400" b="1">
                <a:latin typeface="Arial" charset="0"/>
                <a:cs typeface="Arial" charset="0"/>
              </a:rPr>
              <a:t>Risk </a:t>
            </a:r>
          </a:p>
          <a:p>
            <a:pPr>
              <a:defRPr/>
            </a:pPr>
            <a:r>
              <a:rPr lang="nl-NL" sz="2400" b="1">
                <a:latin typeface="Arial" charset="0"/>
                <a:cs typeface="Arial" charset="0"/>
              </a:rPr>
              <a:t>employer</a:t>
            </a:r>
            <a:endParaRPr lang="en-US" sz="2400" b="1">
              <a:latin typeface="Arial" charset="0"/>
              <a:cs typeface="Arial" charset="0"/>
            </a:endParaRPr>
          </a:p>
        </p:txBody>
      </p:sp>
      <p:sp>
        <p:nvSpPr>
          <p:cNvPr id="70663" name="Text Box 5"/>
          <p:cNvSpPr txBox="1">
            <a:spLocks noChangeArrowheads="1"/>
          </p:cNvSpPr>
          <p:nvPr/>
        </p:nvSpPr>
        <p:spPr bwMode="auto">
          <a:xfrm>
            <a:off x="6067425" y="6126163"/>
            <a:ext cx="2339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nl-NL" sz="2400" b="1">
                <a:latin typeface="Arial" charset="0"/>
                <a:cs typeface="Arial" charset="0"/>
              </a:rPr>
              <a:t>Risk employee</a:t>
            </a:r>
            <a:endParaRPr lang="en-US" sz="2400" b="1">
              <a:latin typeface="Arial" charset="0"/>
              <a:cs typeface="Arial" charset="0"/>
            </a:endParaRPr>
          </a:p>
        </p:txBody>
      </p:sp>
      <p:sp>
        <p:nvSpPr>
          <p:cNvPr id="70664" name="Line 6"/>
          <p:cNvSpPr>
            <a:spLocks noChangeShapeType="1"/>
          </p:cNvSpPr>
          <p:nvPr/>
        </p:nvSpPr>
        <p:spPr bwMode="auto">
          <a:xfrm>
            <a:off x="2484438" y="2020888"/>
            <a:ext cx="4392612" cy="36734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Arial" charset="0"/>
            </a:endParaRPr>
          </a:p>
        </p:txBody>
      </p:sp>
      <p:sp>
        <p:nvSpPr>
          <p:cNvPr id="70665" name="Text Box 7"/>
          <p:cNvSpPr txBox="1">
            <a:spLocks noChangeArrowheads="1"/>
          </p:cNvSpPr>
          <p:nvPr/>
        </p:nvSpPr>
        <p:spPr bwMode="auto">
          <a:xfrm>
            <a:off x="2649538" y="1704975"/>
            <a:ext cx="1057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nl-NL" sz="1800">
                <a:latin typeface="Arial" charset="0"/>
                <a:cs typeface="Arial" charset="0"/>
              </a:rPr>
              <a:t>Pure DB</a:t>
            </a:r>
            <a:endParaRPr lang="en-US" sz="1800">
              <a:latin typeface="Arial" charset="0"/>
              <a:cs typeface="Arial" charset="0"/>
            </a:endParaRPr>
          </a:p>
        </p:txBody>
      </p:sp>
      <p:sp>
        <p:nvSpPr>
          <p:cNvPr id="70666" name="Text Box 8"/>
          <p:cNvSpPr txBox="1">
            <a:spLocks noChangeArrowheads="1"/>
          </p:cNvSpPr>
          <p:nvPr/>
        </p:nvSpPr>
        <p:spPr bwMode="auto">
          <a:xfrm>
            <a:off x="3487738" y="2362200"/>
            <a:ext cx="24558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nl-NL" sz="1800">
                <a:latin typeface="Arial" charset="0"/>
                <a:cs typeface="Arial" charset="0"/>
              </a:rPr>
              <a:t>DB contribution based</a:t>
            </a:r>
            <a:endParaRPr lang="en-US" sz="1800">
              <a:latin typeface="Arial" charset="0"/>
              <a:cs typeface="Arial" charset="0"/>
            </a:endParaRPr>
          </a:p>
        </p:txBody>
      </p:sp>
      <p:sp>
        <p:nvSpPr>
          <p:cNvPr id="70667" name="Text Box 9"/>
          <p:cNvSpPr txBox="1">
            <a:spLocks noChangeArrowheads="1"/>
          </p:cNvSpPr>
          <p:nvPr/>
        </p:nvSpPr>
        <p:spPr bwMode="auto">
          <a:xfrm>
            <a:off x="4794250" y="3205163"/>
            <a:ext cx="17573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nl-NL" sz="1800">
                <a:latin typeface="Arial" charset="0"/>
                <a:cs typeface="Arial" charset="0"/>
              </a:rPr>
              <a:t>Various hybrids</a:t>
            </a:r>
            <a:endParaRPr lang="en-US" sz="1800">
              <a:latin typeface="Arial" charset="0"/>
              <a:cs typeface="Arial" charset="0"/>
            </a:endParaRPr>
          </a:p>
        </p:txBody>
      </p:sp>
      <p:sp>
        <p:nvSpPr>
          <p:cNvPr id="70668" name="Text Box 10"/>
          <p:cNvSpPr txBox="1">
            <a:spLocks noChangeArrowheads="1"/>
          </p:cNvSpPr>
          <p:nvPr/>
        </p:nvSpPr>
        <p:spPr bwMode="auto">
          <a:xfrm>
            <a:off x="5735638" y="4143375"/>
            <a:ext cx="22113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nl-NL" sz="1800">
                <a:latin typeface="Arial" charset="0"/>
                <a:cs typeface="Arial" charset="0"/>
              </a:rPr>
              <a:t>DC with guarantees</a:t>
            </a:r>
            <a:endParaRPr lang="en-US" sz="1800">
              <a:latin typeface="Arial" charset="0"/>
              <a:cs typeface="Arial" charset="0"/>
            </a:endParaRPr>
          </a:p>
        </p:txBody>
      </p:sp>
      <p:sp>
        <p:nvSpPr>
          <p:cNvPr id="70669" name="Text Box 12"/>
          <p:cNvSpPr txBox="1">
            <a:spLocks noChangeArrowheads="1"/>
          </p:cNvSpPr>
          <p:nvPr/>
        </p:nvSpPr>
        <p:spPr bwMode="auto">
          <a:xfrm>
            <a:off x="6877050" y="5208588"/>
            <a:ext cx="10699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nl-NL" sz="1800">
                <a:latin typeface="Arial" charset="0"/>
                <a:cs typeface="Arial" charset="0"/>
              </a:rPr>
              <a:t>Pure DC</a:t>
            </a:r>
            <a:endParaRPr lang="en-US" sz="1800">
              <a:latin typeface="Arial" charset="0"/>
              <a:cs typeface="Arial" charset="0"/>
            </a:endParaRPr>
          </a:p>
        </p:txBody>
      </p:sp>
    </p:spTree>
    <p:extLst>
      <p:ext uri="{BB962C8B-B14F-4D97-AF65-F5344CB8AC3E}">
        <p14:creationId xmlns:p14="http://schemas.microsoft.com/office/powerpoint/2010/main" val="156763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4000" b="1" dirty="0"/>
              <a:t>PensionsEurope DC initiatives </a:t>
            </a:r>
            <a:br>
              <a:rPr lang="en-GB" sz="4000" b="1" dirty="0"/>
            </a:br>
            <a:r>
              <a:rPr lang="en-GB" sz="4000" b="1" dirty="0"/>
              <a:t>2015-2017</a:t>
            </a:r>
            <a:endParaRPr lang="en-US" sz="4000" b="1"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586" y="2393290"/>
            <a:ext cx="3428566" cy="441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 y="1417638"/>
            <a:ext cx="2901682" cy="347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794" y="1649435"/>
            <a:ext cx="3119504" cy="405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51" y="4086613"/>
            <a:ext cx="2428536" cy="277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67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435167"/>
            <a:ext cx="8229600" cy="1090331"/>
          </a:xfrm>
        </p:spPr>
        <p:txBody>
          <a:bodyPr>
            <a:noAutofit/>
          </a:bodyPr>
          <a:lstStyle/>
          <a:p>
            <a:r>
              <a:rPr lang="en-GB" sz="3200" b="1" dirty="0"/>
              <a:t>	</a:t>
            </a:r>
            <a:r>
              <a:rPr lang="en-GB" sz="4400" b="1" dirty="0"/>
              <a:t>Capital Markets Union</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03" y="1701478"/>
            <a:ext cx="8316112" cy="4424685"/>
          </a:xfrm>
        </p:spPr>
      </p:pic>
    </p:spTree>
    <p:extLst>
      <p:ext uri="{BB962C8B-B14F-4D97-AF65-F5344CB8AC3E}">
        <p14:creationId xmlns:p14="http://schemas.microsoft.com/office/powerpoint/2010/main" val="232969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480296"/>
            <a:ext cx="8229600" cy="1036413"/>
          </a:xfrm>
        </p:spPr>
        <p:txBody>
          <a:bodyPr/>
          <a:lstStyle/>
          <a:p>
            <a:r>
              <a:rPr lang="fr-BE" sz="3200" b="1" dirty="0"/>
              <a:t>	PEPP (EC </a:t>
            </a:r>
            <a:r>
              <a:rPr lang="fr-BE" sz="3200" b="1" dirty="0" err="1"/>
              <a:t>proposal</a:t>
            </a:r>
            <a:r>
              <a:rPr lang="fr-BE" sz="3200" b="1" dirty="0"/>
              <a:t> </a:t>
            </a:r>
            <a:r>
              <a:rPr lang="fr-BE" sz="3200" b="1" dirty="0" err="1"/>
              <a:t>June</a:t>
            </a:r>
            <a:r>
              <a:rPr lang="fr-BE" sz="3200" b="1" dirty="0"/>
              <a:t> 2017)</a:t>
            </a:r>
            <a:endParaRPr lang="en-US" sz="3200" b="1" dirty="0"/>
          </a:p>
        </p:txBody>
      </p:sp>
      <p:sp>
        <p:nvSpPr>
          <p:cNvPr id="5" name="TextBox 4"/>
          <p:cNvSpPr txBox="1"/>
          <p:nvPr/>
        </p:nvSpPr>
        <p:spPr>
          <a:xfrm>
            <a:off x="495299" y="1643190"/>
            <a:ext cx="7839076" cy="4955203"/>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The PEPP is a voluntary 2</a:t>
            </a:r>
            <a:r>
              <a:rPr lang="en-US" sz="2000" baseline="30000" dirty="0"/>
              <a:t>nd</a:t>
            </a:r>
            <a:r>
              <a:rPr lang="en-US" sz="2000" dirty="0"/>
              <a:t> regime personal pension scheme (3</a:t>
            </a:r>
            <a:r>
              <a:rPr lang="en-US" sz="2000" baseline="30000" dirty="0"/>
              <a:t>rd</a:t>
            </a:r>
            <a:r>
              <a:rPr lang="en-US" sz="2000" dirty="0"/>
              <a:t> pillar) that will offer consumers a new pan-European option to save for retirement. </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Regulation focusing on harmonization of product features and information disclosure requirements</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Will this proposal lead to  a measurable growth of the number of EU citizens that save for adequate pensions?</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Is there any risk of substitution effect? (shift from 2</a:t>
            </a:r>
            <a:r>
              <a:rPr lang="en-US" sz="2000" baseline="30000" dirty="0"/>
              <a:t>nd</a:t>
            </a:r>
            <a:r>
              <a:rPr lang="en-US" sz="2000" dirty="0"/>
              <a:t> to 3</a:t>
            </a:r>
            <a:r>
              <a:rPr lang="en-US" sz="2000" baseline="30000" dirty="0"/>
              <a:t>rd</a:t>
            </a:r>
            <a:r>
              <a:rPr lang="en-US" sz="2000" dirty="0"/>
              <a:t>  pillar)</a:t>
            </a:r>
          </a:p>
          <a:p>
            <a:pPr algn="just"/>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91207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480296"/>
            <a:ext cx="8229600" cy="1036413"/>
          </a:xfrm>
        </p:spPr>
        <p:txBody>
          <a:bodyPr/>
          <a:lstStyle/>
          <a:p>
            <a:r>
              <a:rPr lang="fr-BE" sz="3200" b="1" dirty="0"/>
              <a:t>	</a:t>
            </a:r>
            <a:r>
              <a:rPr lang="fr-BE" sz="3200" b="1" dirty="0" err="1"/>
              <a:t>Sustainable</a:t>
            </a:r>
            <a:r>
              <a:rPr lang="fr-BE" sz="3200" b="1" dirty="0"/>
              <a:t> Finance</a:t>
            </a:r>
            <a:endParaRPr lang="en-US" sz="3200" b="1" dirty="0"/>
          </a:p>
        </p:txBody>
      </p:sp>
      <p:sp>
        <p:nvSpPr>
          <p:cNvPr id="5" name="TextBox 4"/>
          <p:cNvSpPr txBox="1"/>
          <p:nvPr/>
        </p:nvSpPr>
        <p:spPr>
          <a:xfrm>
            <a:off x="378758" y="1516709"/>
            <a:ext cx="7839076" cy="618630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A ‘High-Level Expert Group’ will deliver recommendations to promote sustainable finance in December 2017. It tackles all actors and processes of the financial system, not just ESG investments. Legislative proposals will follow in 2018.</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Pension funds already engage in ESG investing, but diversity in approaches due to differences in the role and governance of pension funds.</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Initiatives that may come our way:</a:t>
            </a:r>
          </a:p>
          <a:p>
            <a:pPr marL="800100" lvl="1" indent="-342900" algn="just">
              <a:buFont typeface="Wingdings" panose="05000000000000000000" pitchFamily="2" charset="2"/>
              <a:buChar char="Ø"/>
            </a:pPr>
            <a:r>
              <a:rPr lang="en-US" sz="2000" dirty="0"/>
              <a:t>Incorporating ESG into stress tests</a:t>
            </a:r>
          </a:p>
          <a:p>
            <a:pPr marL="800100" lvl="1" indent="-342900" algn="just">
              <a:buFont typeface="Wingdings" panose="05000000000000000000" pitchFamily="2" charset="2"/>
              <a:buChar char="Ø"/>
            </a:pPr>
            <a:r>
              <a:rPr lang="en-US" sz="2000" dirty="0"/>
              <a:t>Including ESG in harmonized definition of fiduciary duties</a:t>
            </a:r>
          </a:p>
          <a:p>
            <a:pPr marL="800100" lvl="1" indent="-342900" algn="just">
              <a:buFont typeface="Wingdings" panose="05000000000000000000" pitchFamily="2" charset="2"/>
              <a:buChar char="Ø"/>
            </a:pPr>
            <a:r>
              <a:rPr lang="en-US" sz="2000" dirty="0"/>
              <a:t>Reporting and governance requirements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000" dirty="0"/>
              <a:t>PensionsEurope supports a bigger focus on sustainability, but measures should be practical and proportional.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07402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754" y="599883"/>
            <a:ext cx="8229600" cy="1090331"/>
          </a:xfrm>
        </p:spPr>
        <p:txBody>
          <a:bodyPr>
            <a:normAutofit fontScale="90000"/>
          </a:bodyPr>
          <a:lstStyle/>
          <a:p>
            <a:r>
              <a:rPr lang="en-GB" b="1" dirty="0"/>
              <a:t>Good pension systems and </a:t>
            </a:r>
            <a:br>
              <a:rPr lang="en-GB" b="1" dirty="0"/>
            </a:br>
            <a:r>
              <a:rPr lang="en-GB" b="1" dirty="0"/>
              <a:t>reforms</a:t>
            </a:r>
            <a:endParaRPr lang="nl-BE" b="1" dirty="0"/>
          </a:p>
        </p:txBody>
      </p:sp>
      <p:sp>
        <p:nvSpPr>
          <p:cNvPr id="7" name="Content Placeholder 6"/>
          <p:cNvSpPr>
            <a:spLocks noGrp="1"/>
          </p:cNvSpPr>
          <p:nvPr>
            <p:ph idx="1"/>
          </p:nvPr>
        </p:nvSpPr>
        <p:spPr/>
        <p:txBody>
          <a:bodyPr>
            <a:normAutofit fontScale="77500" lnSpcReduction="20000"/>
          </a:bodyPr>
          <a:lstStyle/>
          <a:p>
            <a:r>
              <a:rPr lang="en-GB" dirty="0"/>
              <a:t>Prerequisites for all pension systems: “Effective central government, fiscal stability, economic growth, well-established financial markets, and adequate public and government understanding of and trust in them” (Barr, 2002)</a:t>
            </a:r>
          </a:p>
          <a:p>
            <a:r>
              <a:rPr lang="en-GB" dirty="0"/>
              <a:t>Pension funds play an important part in economic growth and financial markets.</a:t>
            </a:r>
          </a:p>
          <a:p>
            <a:r>
              <a:rPr lang="en-GB" dirty="0"/>
              <a:t>Funded pension are vital for future pensions as public pension will be lower than before.</a:t>
            </a:r>
          </a:p>
          <a:p>
            <a:r>
              <a:rPr lang="en-GB" dirty="0"/>
              <a:t>Good pension reforms are based on in depth analysis and long-term goals on adequacy and sustainability. </a:t>
            </a:r>
            <a:endParaRPr lang="nl-BE" dirty="0"/>
          </a:p>
        </p:txBody>
      </p:sp>
      <p:sp>
        <p:nvSpPr>
          <p:cNvPr id="5" name="Slide Number Placeholder 4"/>
          <p:cNvSpPr>
            <a:spLocks noGrp="1"/>
          </p:cNvSpPr>
          <p:nvPr>
            <p:ph type="sldNum" sz="quarter" idx="12"/>
          </p:nvPr>
        </p:nvSpPr>
        <p:spPr/>
        <p:txBody>
          <a:bodyPr/>
          <a:lstStyle/>
          <a:p>
            <a:fld id="{A764BEE3-0AEF-5744-AC08-55999F61A182}" type="slidenum">
              <a:rPr lang="en-US" smtClean="0"/>
              <a:t>19</a:t>
            </a:fld>
            <a:endParaRPr lang="en-US"/>
          </a:p>
        </p:txBody>
      </p:sp>
    </p:spTree>
    <p:extLst>
      <p:ext uri="{BB962C8B-B14F-4D97-AF65-F5344CB8AC3E}">
        <p14:creationId xmlns:p14="http://schemas.microsoft.com/office/powerpoint/2010/main" val="266620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675" y="451122"/>
            <a:ext cx="5061857" cy="1036413"/>
          </a:xfrm>
        </p:spPr>
        <p:txBody>
          <a:bodyPr>
            <a:normAutofit/>
          </a:bodyPr>
          <a:lstStyle/>
          <a:p>
            <a:r>
              <a:rPr lang="en-US" sz="3200" b="1" dirty="0">
                <a:solidFill>
                  <a:schemeClr val="tx1">
                    <a:lumMod val="65000"/>
                    <a:lumOff val="35000"/>
                  </a:schemeClr>
                </a:solidFill>
                <a:latin typeface="+mn-lt"/>
                <a:cs typeface="Arial" pitchFamily="34" charset="0"/>
              </a:rPr>
              <a:t>Who do we represent</a:t>
            </a:r>
          </a:p>
        </p:txBody>
      </p:sp>
      <p:sp>
        <p:nvSpPr>
          <p:cNvPr id="12" name="Tijdelijke aanduiding voor inhoud 11"/>
          <p:cNvSpPr>
            <a:spLocks noGrp="1"/>
          </p:cNvSpPr>
          <p:nvPr>
            <p:ph sz="half" idx="2"/>
          </p:nvPr>
        </p:nvSpPr>
        <p:spPr>
          <a:xfrm>
            <a:off x="4905829" y="1814288"/>
            <a:ext cx="4093027" cy="4542968"/>
          </a:xfrm>
        </p:spPr>
        <p:txBody>
          <a:bodyPr>
            <a:normAutofit/>
          </a:bodyPr>
          <a:lstStyle/>
          <a:p>
            <a:pPr marL="0" lvl="0" indent="0" defTabSz="914400" fontAlgn="base">
              <a:spcBef>
                <a:spcPct val="50000"/>
              </a:spcBef>
              <a:spcAft>
                <a:spcPct val="0"/>
              </a:spcAft>
              <a:buNone/>
            </a:pPr>
            <a:r>
              <a:rPr lang="en-US" sz="1800" b="1" dirty="0"/>
              <a:t>Leading European voice for pensions</a:t>
            </a:r>
          </a:p>
          <a:p>
            <a:pPr marL="0" lvl="0" indent="0" defTabSz="914400" fontAlgn="base">
              <a:spcBef>
                <a:spcPct val="50000"/>
              </a:spcBef>
              <a:spcAft>
                <a:spcPct val="0"/>
              </a:spcAft>
              <a:buNone/>
            </a:pPr>
            <a:r>
              <a:rPr lang="en-US" sz="1800" b="1" dirty="0"/>
              <a:t>24 member associations:</a:t>
            </a:r>
            <a:r>
              <a:rPr lang="en-US" sz="1800" dirty="0"/>
              <a:t> </a:t>
            </a:r>
          </a:p>
          <a:p>
            <a:pPr marL="0" lvl="0" indent="0" defTabSz="914400" fontAlgn="base">
              <a:lnSpc>
                <a:spcPct val="30000"/>
              </a:lnSpc>
              <a:spcBef>
                <a:spcPct val="50000"/>
              </a:spcBef>
              <a:spcAft>
                <a:spcPct val="0"/>
              </a:spcAft>
              <a:buNone/>
            </a:pPr>
            <a:endParaRPr lang="en-US" sz="1800" dirty="0"/>
          </a:p>
          <a:p>
            <a:pPr marL="0" lvl="0" indent="0" defTabSz="914400" fontAlgn="base">
              <a:lnSpc>
                <a:spcPct val="90000"/>
              </a:lnSpc>
              <a:spcBef>
                <a:spcPct val="50000"/>
              </a:spcBef>
              <a:spcAft>
                <a:spcPct val="0"/>
              </a:spcAft>
              <a:buFont typeface="Wingdings" pitchFamily="2" charset="2"/>
              <a:buChar char="§"/>
            </a:pPr>
            <a:r>
              <a:rPr lang="en-US" sz="1800" dirty="0">
                <a:solidFill>
                  <a:schemeClr val="tx2"/>
                </a:solidFill>
              </a:rPr>
              <a:t> 19 EU Member States (AT, BE, BG, DE, EE, ES, FI, FR, HU, HR, IE, IT, LT, LU, NL, PT, RO, SE, UK)</a:t>
            </a:r>
          </a:p>
          <a:p>
            <a:pPr marL="0" lvl="0" indent="0" defTabSz="914400" fontAlgn="base">
              <a:lnSpc>
                <a:spcPct val="90000"/>
              </a:lnSpc>
              <a:spcBef>
                <a:spcPct val="50000"/>
              </a:spcBef>
              <a:spcAft>
                <a:spcPct val="0"/>
              </a:spcAft>
              <a:buFont typeface="Wingdings" pitchFamily="2" charset="2"/>
              <a:buChar char="§"/>
            </a:pPr>
            <a:r>
              <a:rPr lang="en-US" sz="1800" dirty="0">
                <a:solidFill>
                  <a:schemeClr val="tx2"/>
                </a:solidFill>
              </a:rPr>
              <a:t>non-EU (CH, IS, NO) </a:t>
            </a:r>
          </a:p>
          <a:p>
            <a:pPr marL="0" lvl="0" indent="0" defTabSz="914400" fontAlgn="base">
              <a:lnSpc>
                <a:spcPct val="10000"/>
              </a:lnSpc>
              <a:spcBef>
                <a:spcPct val="50000"/>
              </a:spcBef>
              <a:spcAft>
                <a:spcPct val="0"/>
              </a:spcAft>
              <a:buNone/>
            </a:pPr>
            <a:endParaRPr lang="en-US" sz="1800" dirty="0"/>
          </a:p>
          <a:p>
            <a:pPr marL="0" lvl="0" indent="0" defTabSz="914400" fontAlgn="base">
              <a:spcBef>
                <a:spcPct val="50000"/>
              </a:spcBef>
              <a:spcAft>
                <a:spcPct val="0"/>
              </a:spcAft>
              <a:buNone/>
            </a:pPr>
            <a:r>
              <a:rPr lang="en-US" sz="1800" dirty="0"/>
              <a:t>Our Members manage pension assets of over </a:t>
            </a:r>
            <a:r>
              <a:rPr lang="en-US" sz="1800" b="1" dirty="0"/>
              <a:t>€ 4 </a:t>
            </a:r>
            <a:r>
              <a:rPr lang="en-US" sz="1800" b="1" dirty="0" err="1"/>
              <a:t>trn</a:t>
            </a:r>
            <a:r>
              <a:rPr lang="en-US" sz="1800" dirty="0"/>
              <a:t> for more than  </a:t>
            </a:r>
            <a:r>
              <a:rPr lang="en-US" sz="1800" b="1" dirty="0"/>
              <a:t>110 million European citizens</a:t>
            </a:r>
            <a:r>
              <a:rPr lang="en-US" sz="1800" dirty="0"/>
              <a:t> </a:t>
            </a:r>
          </a:p>
          <a:p>
            <a:pPr marL="0" indent="0">
              <a:buNone/>
            </a:pPr>
            <a:r>
              <a:rPr lang="nl-BE" sz="1800" dirty="0"/>
              <a:t>+ 25 C&amp;S members</a:t>
            </a:r>
          </a:p>
          <a:p>
            <a:pPr marL="0" indent="0">
              <a:buNone/>
            </a:pPr>
            <a:r>
              <a:rPr lang="nl-BE" sz="1800" dirty="0"/>
              <a:t>+ CEEC forum </a:t>
            </a:r>
          </a:p>
          <a:p>
            <a:pPr marL="0" indent="0">
              <a:buNone/>
            </a:pPr>
            <a:r>
              <a:rPr lang="nl-BE" sz="1800" dirty="0"/>
              <a:t>+ MAG</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019300"/>
            <a:ext cx="4038600" cy="383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05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4825" y="371257"/>
            <a:ext cx="8229600" cy="1090331"/>
          </a:xfrm>
        </p:spPr>
        <p:txBody>
          <a:bodyPr>
            <a:normAutofit/>
          </a:bodyPr>
          <a:lstStyle/>
          <a:p>
            <a:pPr eaLnBrk="1" hangingPunct="1"/>
            <a:r>
              <a:rPr lang="en-GB" sz="3200" b="1" dirty="0">
                <a:solidFill>
                  <a:schemeClr val="tx2"/>
                </a:solidFill>
              </a:rPr>
              <a:t>Contacts	</a:t>
            </a:r>
          </a:p>
        </p:txBody>
      </p:sp>
      <p:sp>
        <p:nvSpPr>
          <p:cNvPr id="18435" name="Rectangle 3"/>
          <p:cNvSpPr>
            <a:spLocks noGrp="1" noChangeArrowheads="1"/>
          </p:cNvSpPr>
          <p:nvPr>
            <p:ph type="body" idx="1"/>
          </p:nvPr>
        </p:nvSpPr>
        <p:spPr>
          <a:xfrm>
            <a:off x="250825" y="1759104"/>
            <a:ext cx="8713788" cy="4581525"/>
          </a:xfrm>
        </p:spPr>
        <p:txBody>
          <a:bodyPr/>
          <a:lstStyle/>
          <a:p>
            <a:pPr algn="ctr" eaLnBrk="1" hangingPunct="1">
              <a:lnSpc>
                <a:spcPct val="80000"/>
              </a:lnSpc>
              <a:buFontTx/>
              <a:buNone/>
            </a:pPr>
            <a:endParaRPr lang="en-GB" sz="2400" b="1" dirty="0"/>
          </a:p>
          <a:p>
            <a:pPr algn="ctr" eaLnBrk="1" hangingPunct="1">
              <a:lnSpc>
                <a:spcPct val="80000"/>
              </a:lnSpc>
              <a:buFontTx/>
              <a:buNone/>
            </a:pPr>
            <a:endParaRPr lang="en-GB" sz="2400" b="1" dirty="0"/>
          </a:p>
          <a:p>
            <a:pPr algn="ctr" eaLnBrk="1" hangingPunct="1">
              <a:lnSpc>
                <a:spcPct val="80000"/>
              </a:lnSpc>
              <a:buFontTx/>
              <a:buNone/>
            </a:pPr>
            <a:endParaRPr lang="en-GB" sz="2600" b="1" dirty="0"/>
          </a:p>
          <a:p>
            <a:pPr algn="ctr" eaLnBrk="1" hangingPunct="1">
              <a:lnSpc>
                <a:spcPct val="80000"/>
              </a:lnSpc>
              <a:buFontTx/>
              <a:buNone/>
            </a:pPr>
            <a:r>
              <a:rPr lang="en-GB" sz="2600" b="1" dirty="0"/>
              <a:t>Matti Lepp</a:t>
            </a:r>
            <a:r>
              <a:rPr lang="en-GB" sz="2600" b="1" dirty="0">
                <a:cs typeface="Arial" charset="0"/>
              </a:rPr>
              <a:t>älä, Secretary General/CEO</a:t>
            </a:r>
            <a:endParaRPr lang="en-GB" sz="2400" b="1" dirty="0"/>
          </a:p>
          <a:p>
            <a:pPr algn="ctr" eaLnBrk="1" hangingPunct="1">
              <a:lnSpc>
                <a:spcPct val="80000"/>
              </a:lnSpc>
              <a:buFontTx/>
              <a:buNone/>
            </a:pPr>
            <a:r>
              <a:rPr lang="en-GB" sz="2400" b="1" dirty="0" err="1"/>
              <a:t>PensionsEurope</a:t>
            </a:r>
            <a:endParaRPr lang="en-GB" sz="2400" dirty="0"/>
          </a:p>
          <a:p>
            <a:pPr algn="ctr" eaLnBrk="1" hangingPunct="1">
              <a:lnSpc>
                <a:spcPct val="80000"/>
              </a:lnSpc>
              <a:buFontTx/>
              <a:buNone/>
            </a:pPr>
            <a:r>
              <a:rPr lang="en-GB" sz="2000" dirty="0" err="1"/>
              <a:t>Koningsstraat</a:t>
            </a:r>
            <a:r>
              <a:rPr lang="en-GB" sz="2000" dirty="0"/>
              <a:t> 97 Rue Royale </a:t>
            </a:r>
          </a:p>
          <a:p>
            <a:pPr algn="ctr" eaLnBrk="1" hangingPunct="1">
              <a:lnSpc>
                <a:spcPct val="80000"/>
              </a:lnSpc>
              <a:buFontTx/>
              <a:buNone/>
            </a:pPr>
            <a:r>
              <a:rPr lang="en-GB" sz="2000" dirty="0"/>
              <a:t>1000 Brussels </a:t>
            </a:r>
          </a:p>
          <a:p>
            <a:pPr algn="ctr" eaLnBrk="1" hangingPunct="1">
              <a:lnSpc>
                <a:spcPct val="80000"/>
              </a:lnSpc>
              <a:buFontTx/>
              <a:buNone/>
            </a:pPr>
            <a:r>
              <a:rPr lang="en-GB" sz="2000" dirty="0"/>
              <a:t>Tel.: +32 2 289 14 14 </a:t>
            </a:r>
          </a:p>
          <a:p>
            <a:pPr algn="ctr" eaLnBrk="1" hangingPunct="1">
              <a:lnSpc>
                <a:spcPct val="80000"/>
              </a:lnSpc>
              <a:buFontTx/>
              <a:buNone/>
            </a:pPr>
            <a:endParaRPr lang="en-GB" sz="2000" dirty="0"/>
          </a:p>
          <a:p>
            <a:pPr algn="ctr" eaLnBrk="1" hangingPunct="1">
              <a:lnSpc>
                <a:spcPct val="80000"/>
              </a:lnSpc>
              <a:buFontTx/>
              <a:buNone/>
            </a:pPr>
            <a:r>
              <a:rPr lang="en-GB" sz="2000" dirty="0">
                <a:hlinkClick r:id="rId3"/>
              </a:rPr>
              <a:t>www.pensionseurope.eu</a:t>
            </a:r>
            <a:r>
              <a:rPr lang="en-GB" sz="2000" dirty="0"/>
              <a:t> </a:t>
            </a:r>
          </a:p>
        </p:txBody>
      </p:sp>
    </p:spTree>
    <p:extLst>
      <p:ext uri="{BB962C8B-B14F-4D97-AF65-F5344CB8AC3E}">
        <p14:creationId xmlns:p14="http://schemas.microsoft.com/office/powerpoint/2010/main" val="423426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0240"/>
            <a:ext cx="8229600" cy="1036413"/>
          </a:xfrm>
        </p:spPr>
        <p:txBody>
          <a:bodyPr>
            <a:normAutofit fontScale="90000"/>
          </a:bodyPr>
          <a:lstStyle/>
          <a:p>
            <a:r>
              <a:rPr lang="en-US" sz="3200" b="1" dirty="0">
                <a:solidFill>
                  <a:schemeClr val="tx2"/>
                </a:solidFill>
              </a:rPr>
              <a:t>Global megatrends will shape the future of pensions</a:t>
            </a:r>
          </a:p>
        </p:txBody>
      </p:sp>
      <p:sp>
        <p:nvSpPr>
          <p:cNvPr id="5" name="Content Placeholder 4"/>
          <p:cNvSpPr>
            <a:spLocks noGrp="1"/>
          </p:cNvSpPr>
          <p:nvPr>
            <p:ph sz="half" idx="1"/>
          </p:nvPr>
        </p:nvSpPr>
        <p:spPr>
          <a:xfrm>
            <a:off x="457200" y="2186652"/>
            <a:ext cx="8229600" cy="4023647"/>
          </a:xfrm>
        </p:spPr>
        <p:txBody>
          <a:bodyPr>
            <a:normAutofit fontScale="85000" lnSpcReduction="10000"/>
          </a:bodyPr>
          <a:lstStyle/>
          <a:p>
            <a:r>
              <a:rPr lang="en-US" sz="2400" b="1" dirty="0"/>
              <a:t>Longer life expectancy and changing demography</a:t>
            </a:r>
          </a:p>
          <a:p>
            <a:pPr lvl="1"/>
            <a:r>
              <a:rPr lang="en-US" sz="2000" dirty="0"/>
              <a:t>According to the OECD the old-age dependency ratio, which is the ratio of older dependents (people older than 64) to the working age population will increase from 28% in 2015 to 51% in 2050</a:t>
            </a:r>
          </a:p>
          <a:p>
            <a:pPr lvl="1"/>
            <a:r>
              <a:rPr lang="en-US" sz="2000" dirty="0"/>
              <a:t>The 1</a:t>
            </a:r>
            <a:r>
              <a:rPr lang="en-US" sz="2000" baseline="30000" dirty="0"/>
              <a:t>st</a:t>
            </a:r>
            <a:r>
              <a:rPr lang="en-US" sz="2000" dirty="0"/>
              <a:t> pillar PAYG pensions will face tremendous challenges. </a:t>
            </a:r>
          </a:p>
          <a:p>
            <a:pPr lvl="1"/>
            <a:r>
              <a:rPr lang="en-GB" sz="1600" dirty="0"/>
              <a:t>Financial and social sustainability</a:t>
            </a:r>
          </a:p>
          <a:p>
            <a:pPr lvl="1"/>
            <a:r>
              <a:rPr lang="en-GB" sz="1600" dirty="0"/>
              <a:t>Sustainability of Public finances</a:t>
            </a:r>
            <a:endParaRPr lang="en-US" sz="1600" dirty="0"/>
          </a:p>
          <a:p>
            <a:r>
              <a:rPr lang="en-US" sz="2400" b="1" dirty="0"/>
              <a:t>Structural changes in the labor market</a:t>
            </a:r>
          </a:p>
          <a:p>
            <a:pPr lvl="1"/>
            <a:r>
              <a:rPr lang="en-US" sz="2000" dirty="0"/>
              <a:t>More self-employed workers – Automatic enrolment to pension schemes needed in order to safeguard adequate and sustainable pensions?</a:t>
            </a:r>
          </a:p>
          <a:p>
            <a:r>
              <a:rPr lang="en-US" sz="2400" b="1" dirty="0"/>
              <a:t>Technological breakthroughs</a:t>
            </a:r>
          </a:p>
          <a:p>
            <a:pPr lvl="1"/>
            <a:r>
              <a:rPr lang="en-US" sz="2000" dirty="0"/>
              <a:t>Easy-to-use applications to follow up all pension savings, returns, costs etc.</a:t>
            </a:r>
          </a:p>
          <a:p>
            <a:r>
              <a:rPr lang="en-US" sz="2400" b="1" dirty="0"/>
              <a:t>Growing interest in ESG factors</a:t>
            </a:r>
          </a:p>
          <a:p>
            <a:pPr lvl="1"/>
            <a:r>
              <a:rPr lang="en-US" sz="2000" dirty="0"/>
              <a:t>Impact on investment portfolios and reporting standard</a:t>
            </a:r>
          </a:p>
        </p:txBody>
      </p:sp>
      <p:sp>
        <p:nvSpPr>
          <p:cNvPr id="2" name="Slide Number Placeholder 1"/>
          <p:cNvSpPr>
            <a:spLocks noGrp="1"/>
          </p:cNvSpPr>
          <p:nvPr>
            <p:ph type="sldNum" sz="quarter" idx="12"/>
          </p:nvPr>
        </p:nvSpPr>
        <p:spPr/>
        <p:txBody>
          <a:bodyPr/>
          <a:lstStyle/>
          <a:p>
            <a:fld id="{A764BEE3-0AEF-5744-AC08-55999F61A182}" type="slidenum">
              <a:rPr lang="en-US" smtClean="0"/>
              <a:t>3</a:t>
            </a:fld>
            <a:endParaRPr lang="en-US"/>
          </a:p>
        </p:txBody>
      </p:sp>
    </p:spTree>
    <p:extLst>
      <p:ext uri="{BB962C8B-B14F-4D97-AF65-F5344CB8AC3E}">
        <p14:creationId xmlns:p14="http://schemas.microsoft.com/office/powerpoint/2010/main" val="65542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96026" cy="32451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3245138"/>
            <a:ext cx="6296029" cy="3694744"/>
          </a:xfrm>
          <a:prstGeom prst="rect">
            <a:avLst/>
          </a:prstGeom>
        </p:spPr>
      </p:pic>
      <p:sp>
        <p:nvSpPr>
          <p:cNvPr id="7" name="TextBox 6"/>
          <p:cNvSpPr txBox="1"/>
          <p:nvPr/>
        </p:nvSpPr>
        <p:spPr>
          <a:xfrm>
            <a:off x="6572249" y="6604084"/>
            <a:ext cx="2314575" cy="253916"/>
          </a:xfrm>
          <a:prstGeom prst="rect">
            <a:avLst/>
          </a:prstGeom>
          <a:noFill/>
        </p:spPr>
        <p:txBody>
          <a:bodyPr wrap="square" rtlCol="0">
            <a:spAutoFit/>
          </a:bodyPr>
          <a:lstStyle/>
          <a:p>
            <a:r>
              <a:rPr lang="fr-BE" sz="1050" dirty="0"/>
              <a:t>Source: EC 2015 </a:t>
            </a:r>
            <a:r>
              <a:rPr lang="fr-BE" sz="1050" dirty="0" err="1"/>
              <a:t>Ageing</a:t>
            </a:r>
            <a:r>
              <a:rPr lang="fr-BE" sz="1050" dirty="0"/>
              <a:t> report</a:t>
            </a:r>
            <a:endParaRPr lang="en-US" sz="1050" dirty="0"/>
          </a:p>
        </p:txBody>
      </p:sp>
    </p:spTree>
    <p:extLst>
      <p:ext uri="{BB962C8B-B14F-4D97-AF65-F5344CB8AC3E}">
        <p14:creationId xmlns:p14="http://schemas.microsoft.com/office/powerpoint/2010/main" val="375273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3275"/>
            <a:ext cx="6363750" cy="33963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63750" cy="3343275"/>
          </a:xfrm>
          <a:prstGeom prst="rect">
            <a:avLst/>
          </a:prstGeom>
        </p:spPr>
      </p:pic>
      <p:sp>
        <p:nvSpPr>
          <p:cNvPr id="7" name="TextBox 6"/>
          <p:cNvSpPr txBox="1"/>
          <p:nvPr/>
        </p:nvSpPr>
        <p:spPr>
          <a:xfrm>
            <a:off x="6572249" y="6604084"/>
            <a:ext cx="2314575" cy="253916"/>
          </a:xfrm>
          <a:prstGeom prst="rect">
            <a:avLst/>
          </a:prstGeom>
          <a:noFill/>
        </p:spPr>
        <p:txBody>
          <a:bodyPr wrap="square" rtlCol="0">
            <a:spAutoFit/>
          </a:bodyPr>
          <a:lstStyle/>
          <a:p>
            <a:r>
              <a:rPr lang="fr-BE" sz="1050" dirty="0"/>
              <a:t>Source: EC 2015 </a:t>
            </a:r>
            <a:r>
              <a:rPr lang="fr-BE" sz="1050" dirty="0" err="1"/>
              <a:t>Ageing</a:t>
            </a:r>
            <a:r>
              <a:rPr lang="fr-BE" sz="1050" dirty="0"/>
              <a:t> report</a:t>
            </a:r>
            <a:endParaRPr lang="en-US" sz="1050" dirty="0"/>
          </a:p>
        </p:txBody>
      </p:sp>
    </p:spTree>
    <p:extLst>
      <p:ext uri="{BB962C8B-B14F-4D97-AF65-F5344CB8AC3E}">
        <p14:creationId xmlns:p14="http://schemas.microsoft.com/office/powerpoint/2010/main" val="333784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93F1-DE19-4233-B46F-F916137D7ED8}"/>
              </a:ext>
            </a:extLst>
          </p:cNvPr>
          <p:cNvSpPr>
            <a:spLocks noGrp="1"/>
          </p:cNvSpPr>
          <p:nvPr>
            <p:ph type="title"/>
          </p:nvPr>
        </p:nvSpPr>
        <p:spPr>
          <a:xfrm>
            <a:off x="546847" y="2934043"/>
            <a:ext cx="8229600" cy="1036413"/>
          </a:xfrm>
        </p:spPr>
        <p:txBody>
          <a:bodyPr>
            <a:normAutofit fontScale="90000"/>
          </a:bodyPr>
          <a:lstStyle/>
          <a:p>
            <a:pPr algn="ctr"/>
            <a:r>
              <a:rPr lang="en-US" b="1" dirty="0"/>
              <a:t>The real challenge is to find the right match between sustainability and adequacy.</a:t>
            </a:r>
            <a:endParaRPr lang="x-none" b="1" dirty="0"/>
          </a:p>
        </p:txBody>
      </p:sp>
      <p:sp>
        <p:nvSpPr>
          <p:cNvPr id="5" name="Slide Number Placeholder 4">
            <a:extLst>
              <a:ext uri="{FF2B5EF4-FFF2-40B4-BE49-F238E27FC236}">
                <a16:creationId xmlns:a16="http://schemas.microsoft.com/office/drawing/2014/main" id="{645F1E3F-2BD0-4ECF-A7A3-DC90CC34E516}"/>
              </a:ext>
            </a:extLst>
          </p:cNvPr>
          <p:cNvSpPr>
            <a:spLocks noGrp="1"/>
          </p:cNvSpPr>
          <p:nvPr>
            <p:ph type="sldNum" sz="quarter" idx="12"/>
          </p:nvPr>
        </p:nvSpPr>
        <p:spPr/>
        <p:txBody>
          <a:bodyPr/>
          <a:lstStyle/>
          <a:p>
            <a:fld id="{A764BEE3-0AEF-5744-AC08-55999F61A182}" type="slidenum">
              <a:rPr lang="en-US" smtClean="0"/>
              <a:t>6</a:t>
            </a:fld>
            <a:endParaRPr lang="en-US"/>
          </a:p>
        </p:txBody>
      </p:sp>
    </p:spTree>
    <p:extLst>
      <p:ext uri="{BB962C8B-B14F-4D97-AF65-F5344CB8AC3E}">
        <p14:creationId xmlns:p14="http://schemas.microsoft.com/office/powerpoint/2010/main" val="276888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76" y="320675"/>
            <a:ext cx="6300788" cy="1143000"/>
          </a:xfrm>
          <a:prstGeom prst="rect">
            <a:avLst/>
          </a:prstGeom>
          <a:solidFill>
            <a:schemeClr val="bg1"/>
          </a:solidFill>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altLang="en-US" sz="3200" b="1" dirty="0">
                <a:solidFill>
                  <a:schemeClr val="tx2"/>
                </a:solidFill>
              </a:rPr>
              <a:t>Which is the best pension system?</a:t>
            </a:r>
          </a:p>
        </p:txBody>
      </p:sp>
      <p:sp>
        <p:nvSpPr>
          <p:cNvPr id="6" name="Content Placeholder 2"/>
          <p:cNvSpPr txBox="1">
            <a:spLocks/>
          </p:cNvSpPr>
          <p:nvPr/>
        </p:nvSpPr>
        <p:spPr>
          <a:xfrm>
            <a:off x="76200" y="1303338"/>
            <a:ext cx="7993063" cy="7921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ltLang="en-US" dirty="0"/>
              <a:t>Melbourne Mercer Global Pension Index considers adequacy, sustainability and integrity in 27 Countries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95501"/>
            <a:ext cx="5506388" cy="4762500"/>
          </a:xfrm>
          <a:prstGeom prst="rect">
            <a:avLst/>
          </a:prstGeom>
        </p:spPr>
      </p:pic>
      <p:sp>
        <p:nvSpPr>
          <p:cNvPr id="13" name="Oval 12"/>
          <p:cNvSpPr/>
          <p:nvPr/>
        </p:nvSpPr>
        <p:spPr>
          <a:xfrm>
            <a:off x="1533525" y="3514725"/>
            <a:ext cx="333375" cy="200025"/>
          </a:xfrm>
          <a:prstGeom prst="ellipse">
            <a:avLst/>
          </a:prstGeom>
          <a:solidFill>
            <a:srgbClr val="FF0000">
              <a:alpha val="2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519237" y="5395912"/>
            <a:ext cx="333375" cy="200025"/>
          </a:xfrm>
          <a:prstGeom prst="ellipse">
            <a:avLst/>
          </a:prstGeom>
          <a:solidFill>
            <a:srgbClr val="FF0000">
              <a:alpha val="2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533525" y="2590799"/>
            <a:ext cx="333375" cy="200025"/>
          </a:xfrm>
          <a:prstGeom prst="ellipse">
            <a:avLst/>
          </a:prstGeom>
          <a:solidFill>
            <a:srgbClr val="FF0000">
              <a:alpha val="2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519236" y="3705225"/>
            <a:ext cx="333375" cy="200025"/>
          </a:xfrm>
          <a:prstGeom prst="ellipse">
            <a:avLst/>
          </a:prstGeom>
          <a:solidFill>
            <a:srgbClr val="FF0000">
              <a:alpha val="2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19237" y="6019800"/>
            <a:ext cx="333375" cy="200025"/>
          </a:xfrm>
          <a:prstGeom prst="ellipse">
            <a:avLst/>
          </a:prstGeom>
          <a:solidFill>
            <a:srgbClr val="FF0000">
              <a:alpha val="2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781675" y="2590800"/>
            <a:ext cx="3048000" cy="1200329"/>
          </a:xfrm>
          <a:prstGeom prst="rect">
            <a:avLst/>
          </a:prstGeom>
          <a:noFill/>
        </p:spPr>
        <p:txBody>
          <a:bodyPr wrap="square" rtlCol="0">
            <a:spAutoFit/>
          </a:bodyPr>
          <a:lstStyle/>
          <a:p>
            <a:r>
              <a:rPr lang="en-US" sz="2400" dirty="0"/>
              <a:t>What do the best pension systems have in common? </a:t>
            </a:r>
          </a:p>
        </p:txBody>
      </p:sp>
      <p:sp>
        <p:nvSpPr>
          <p:cNvPr id="19" name="TextBox 18"/>
          <p:cNvSpPr txBox="1"/>
          <p:nvPr/>
        </p:nvSpPr>
        <p:spPr>
          <a:xfrm>
            <a:off x="5781675" y="3905250"/>
            <a:ext cx="2886075" cy="2308324"/>
          </a:xfrm>
          <a:prstGeom prst="rect">
            <a:avLst/>
          </a:prstGeom>
          <a:noFill/>
        </p:spPr>
        <p:txBody>
          <a:bodyPr wrap="square" rtlCol="0">
            <a:spAutoFit/>
          </a:bodyPr>
          <a:lstStyle/>
          <a:p>
            <a:r>
              <a:rPr lang="en-US" sz="2400" b="1" dirty="0"/>
              <a:t>They are mixed systems: </a:t>
            </a:r>
            <a:r>
              <a:rPr lang="en-US" sz="2400" dirty="0"/>
              <a:t>there is a PAYG tier, but also a mandatory or quasi-mandatory  tier that is funded!</a:t>
            </a:r>
          </a:p>
        </p:txBody>
      </p:sp>
      <p:sp>
        <p:nvSpPr>
          <p:cNvPr id="20" name="TextBox 19"/>
          <p:cNvSpPr txBox="1"/>
          <p:nvPr/>
        </p:nvSpPr>
        <p:spPr>
          <a:xfrm>
            <a:off x="577850" y="3443673"/>
            <a:ext cx="317500" cy="369332"/>
          </a:xfrm>
          <a:prstGeom prst="rect">
            <a:avLst/>
          </a:prstGeom>
          <a:noFill/>
        </p:spPr>
        <p:txBody>
          <a:bodyPr wrap="square" rtlCol="0">
            <a:spAutoFit/>
          </a:bodyPr>
          <a:lstStyle/>
          <a:p>
            <a:r>
              <a:rPr lang="fr-BE" dirty="0">
                <a:solidFill>
                  <a:srgbClr val="FF0000"/>
                </a:solidFill>
              </a:rPr>
              <a:t>1</a:t>
            </a:r>
            <a:endParaRPr lang="en-US" dirty="0">
              <a:solidFill>
                <a:srgbClr val="FF0000"/>
              </a:solidFill>
            </a:endParaRPr>
          </a:p>
        </p:txBody>
      </p:sp>
      <p:sp>
        <p:nvSpPr>
          <p:cNvPr id="21" name="TextBox 20"/>
          <p:cNvSpPr txBox="1"/>
          <p:nvPr/>
        </p:nvSpPr>
        <p:spPr>
          <a:xfrm>
            <a:off x="796925" y="5311258"/>
            <a:ext cx="419100" cy="369332"/>
          </a:xfrm>
          <a:prstGeom prst="rect">
            <a:avLst/>
          </a:prstGeom>
          <a:noFill/>
        </p:spPr>
        <p:txBody>
          <a:bodyPr wrap="square" rtlCol="0">
            <a:spAutoFit/>
          </a:bodyPr>
          <a:lstStyle/>
          <a:p>
            <a:r>
              <a:rPr lang="fr-BE" dirty="0">
                <a:solidFill>
                  <a:srgbClr val="FF0000"/>
                </a:solidFill>
              </a:rPr>
              <a:t>2</a:t>
            </a:r>
            <a:endParaRPr lang="en-US" dirty="0">
              <a:solidFill>
                <a:srgbClr val="FF0000"/>
              </a:solidFill>
            </a:endParaRPr>
          </a:p>
        </p:txBody>
      </p:sp>
      <p:sp>
        <p:nvSpPr>
          <p:cNvPr id="22" name="TextBox 21"/>
          <p:cNvSpPr txBox="1"/>
          <p:nvPr/>
        </p:nvSpPr>
        <p:spPr>
          <a:xfrm>
            <a:off x="685800" y="2506146"/>
            <a:ext cx="419100" cy="369332"/>
          </a:xfrm>
          <a:prstGeom prst="rect">
            <a:avLst/>
          </a:prstGeom>
          <a:noFill/>
        </p:spPr>
        <p:txBody>
          <a:bodyPr wrap="square" rtlCol="0">
            <a:spAutoFit/>
          </a:bodyPr>
          <a:lstStyle/>
          <a:p>
            <a:r>
              <a:rPr lang="fr-BE" dirty="0">
                <a:solidFill>
                  <a:srgbClr val="FF0000"/>
                </a:solidFill>
              </a:rPr>
              <a:t>3</a:t>
            </a:r>
            <a:endParaRPr lang="en-US" dirty="0">
              <a:solidFill>
                <a:srgbClr val="FF0000"/>
              </a:solidFill>
            </a:endParaRPr>
          </a:p>
        </p:txBody>
      </p:sp>
    </p:spTree>
    <p:extLst>
      <p:ext uri="{BB962C8B-B14F-4D97-AF65-F5344CB8AC3E}">
        <p14:creationId xmlns:p14="http://schemas.microsoft.com/office/powerpoint/2010/main" val="37382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7350" y="220164"/>
            <a:ext cx="8229600" cy="1089025"/>
          </a:xfrm>
        </p:spPr>
        <p:txBody>
          <a:bodyPr>
            <a:normAutofit fontScale="90000"/>
          </a:bodyPr>
          <a:lstStyle/>
          <a:p>
            <a:pPr eaLnBrk="1" hangingPunct="1"/>
            <a:r>
              <a:rPr lang="nl-NL" altLang="en-US" sz="4400" b="1" dirty="0"/>
              <a:t>Coverage: </a:t>
            </a:r>
            <a:br>
              <a:rPr lang="nl-NL" altLang="en-US" sz="4400" b="1" dirty="0"/>
            </a:br>
            <a:r>
              <a:rPr lang="nl-NL" altLang="en-US" sz="4400" b="1" dirty="0"/>
              <a:t>mandatory vs voluntary</a:t>
            </a:r>
            <a:endParaRPr lang="en-US" altLang="en-US" sz="4400" b="1" dirty="0"/>
          </a:p>
        </p:txBody>
      </p:sp>
      <p:sp>
        <p:nvSpPr>
          <p:cNvPr id="2969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B4E10BA8-FE0A-42B5-82B1-512B5011F02B}" type="slidenum">
              <a:rPr lang="en-US" altLang="en-US" smtClean="0">
                <a:solidFill>
                  <a:srgbClr val="898989"/>
                </a:solidFill>
              </a:rPr>
              <a:pPr>
                <a:defRPr/>
              </a:pPr>
              <a:t>8</a:t>
            </a:fld>
            <a:endParaRPr lang="en-US" altLang="en-US">
              <a:solidFill>
                <a:srgbClr val="898989"/>
              </a:solidFill>
            </a:endParaRPr>
          </a:p>
        </p:txBody>
      </p:sp>
      <p:pic>
        <p:nvPicPr>
          <p:cNvPr id="922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7350" y="3187700"/>
            <a:ext cx="4243388" cy="2703513"/>
          </a:xfrm>
          <a:noFill/>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9221" name="Rectangle 4"/>
          <p:cNvSpPr>
            <a:spLocks noChangeArrowheads="1"/>
          </p:cNvSpPr>
          <p:nvPr/>
        </p:nvSpPr>
        <p:spPr bwMode="auto">
          <a:xfrm>
            <a:off x="209550" y="1512888"/>
            <a:ext cx="43195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chemeClr val="tx2"/>
                </a:solidFill>
              </a:rPr>
              <a:t>In the Member States where the occupational system is </a:t>
            </a:r>
            <a:r>
              <a:rPr lang="en-US" altLang="en-US" sz="1800" b="1" dirty="0">
                <a:solidFill>
                  <a:schemeClr val="tx2"/>
                </a:solidFill>
              </a:rPr>
              <a:t>mandatory or quasi-mandatory</a:t>
            </a:r>
            <a:r>
              <a:rPr lang="en-US" altLang="en-US" sz="1800" dirty="0">
                <a:solidFill>
                  <a:schemeClr val="tx2"/>
                </a:solidFill>
              </a:rPr>
              <a:t>, the coverage is as follows (in % of working population, OECD 2011):</a:t>
            </a:r>
          </a:p>
          <a:p>
            <a:pPr eaLnBrk="1" hangingPunct="1">
              <a:spcBef>
                <a:spcPct val="0"/>
              </a:spcBef>
              <a:buFontTx/>
              <a:buNone/>
            </a:pPr>
            <a:r>
              <a:rPr lang="en-US" altLang="en-US" sz="1800" dirty="0"/>
              <a:t> </a:t>
            </a:r>
          </a:p>
        </p:txBody>
      </p:sp>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187700"/>
            <a:ext cx="4248150"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Rectangle 7"/>
          <p:cNvSpPr>
            <a:spLocks noChangeArrowheads="1"/>
          </p:cNvSpPr>
          <p:nvPr/>
        </p:nvSpPr>
        <p:spPr bwMode="auto">
          <a:xfrm>
            <a:off x="4751388" y="1497013"/>
            <a:ext cx="41767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tx2"/>
                </a:solidFill>
              </a:rPr>
              <a:t>In the Member States where the occupational system is </a:t>
            </a:r>
            <a:r>
              <a:rPr lang="en-US" altLang="en-US" sz="1800" b="1">
                <a:solidFill>
                  <a:schemeClr val="tx2"/>
                </a:solidFill>
              </a:rPr>
              <a:t>voluntary</a:t>
            </a:r>
            <a:r>
              <a:rPr lang="en-US" altLang="en-US" sz="1800">
                <a:solidFill>
                  <a:schemeClr val="tx2"/>
                </a:solidFill>
              </a:rPr>
              <a:t> the coverage is as follows (in % of working population, OECD 2011):</a:t>
            </a:r>
          </a:p>
          <a:p>
            <a:pPr eaLnBrk="1" hangingPunct="1">
              <a:spcBef>
                <a:spcPct val="0"/>
              </a:spcBef>
              <a:buFontTx/>
              <a:buNone/>
            </a:pPr>
            <a:r>
              <a:rPr lang="en-US" altLang="en-US" sz="1800"/>
              <a:t> </a:t>
            </a:r>
          </a:p>
        </p:txBody>
      </p:sp>
    </p:spTree>
    <p:extLst>
      <p:ext uri="{BB962C8B-B14F-4D97-AF65-F5344CB8AC3E}">
        <p14:creationId xmlns:p14="http://schemas.microsoft.com/office/powerpoint/2010/main" val="399422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64BEE3-0AEF-5744-AC08-55999F61A182}" type="slidenum">
              <a:rPr lang="en-US" smtClean="0"/>
              <a:t>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21317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B4DDF7"/>
      </a:accent1>
      <a:accent2>
        <a:srgbClr val="0099D6"/>
      </a:accent2>
      <a:accent3>
        <a:srgbClr val="382983"/>
      </a:accent3>
      <a:accent4>
        <a:srgbClr val="F5E500"/>
      </a:accent4>
      <a:accent5>
        <a:srgbClr val="4BACC6"/>
      </a:accent5>
      <a:accent6>
        <a:srgbClr val="F79646"/>
      </a:accent6>
      <a:hlink>
        <a:srgbClr val="0099D6"/>
      </a:hlink>
      <a:folHlink>
        <a:srgbClr val="3829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2942</TotalTime>
  <Words>1104</Words>
  <Application>Microsoft Office PowerPoint</Application>
  <PresentationFormat>On-screen Show (4:3)</PresentationFormat>
  <Paragraphs>224</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Times</vt:lpstr>
      <vt:lpstr>Wingdings</vt:lpstr>
      <vt:lpstr>Office Theme</vt:lpstr>
      <vt:lpstr>Good pensions for Europe</vt:lpstr>
      <vt:lpstr>Who do we represent</vt:lpstr>
      <vt:lpstr>Global megatrends will shape the future of pensions</vt:lpstr>
      <vt:lpstr>PowerPoint Presentation</vt:lpstr>
      <vt:lpstr>PowerPoint Presentation</vt:lpstr>
      <vt:lpstr>The real challenge is to find the right match between sustainability and adequacy.</vt:lpstr>
      <vt:lpstr>PowerPoint Presentation</vt:lpstr>
      <vt:lpstr>Coverage:  mandatory vs voluntary</vt:lpstr>
      <vt:lpstr>PowerPoint Presentation</vt:lpstr>
      <vt:lpstr>Pension funds as total of the GDP</vt:lpstr>
      <vt:lpstr>Pension funds’ real net investment returns</vt:lpstr>
      <vt:lpstr>Allianz Pension Sustainability Index 2016</vt:lpstr>
      <vt:lpstr>What PensionsEurope stands for</vt:lpstr>
      <vt:lpstr> Modern pension solutions: “Combining the best of the 2 worlds”</vt:lpstr>
      <vt:lpstr>PensionsEurope DC initiatives  2015-2017</vt:lpstr>
      <vt:lpstr> Capital Markets Union</vt:lpstr>
      <vt:lpstr> PEPP (EC proposal June 2017)</vt:lpstr>
      <vt:lpstr> Sustainable Finance</vt:lpstr>
      <vt:lpstr>Good pension systems and  reforms</vt:lpstr>
      <vt:lpstr>Contacts </vt:lpstr>
    </vt:vector>
  </TitlesOfParts>
  <Company>arc-cs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dc:creator>
  <cp:lastModifiedBy>Cristina Lica</cp:lastModifiedBy>
  <cp:revision>527</cp:revision>
  <cp:lastPrinted>2017-07-10T14:48:34Z</cp:lastPrinted>
  <dcterms:created xsi:type="dcterms:W3CDTF">2012-11-19T09:44:51Z</dcterms:created>
  <dcterms:modified xsi:type="dcterms:W3CDTF">2017-10-05T10:37:23Z</dcterms:modified>
</cp:coreProperties>
</file>