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71" r:id="rId12"/>
    <p:sldId id="265" r:id="rId13"/>
    <p:sldId id="266" r:id="rId14"/>
    <p:sldId id="267" r:id="rId15"/>
    <p:sldId id="273" r:id="rId16"/>
    <p:sldId id="274" r:id="rId17"/>
    <p:sldId id="275" r:id="rId18"/>
    <p:sldId id="269" r:id="rId19"/>
  </p:sldIdLst>
  <p:sldSz cx="9907588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101" d="100"/>
          <a:sy n="101" d="100"/>
        </p:scale>
        <p:origin x="168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62" dirty="0">
                <a:solidFill>
                  <a:schemeClr val="tx1"/>
                </a:solidFill>
              </a:rPr>
              <a:t>Care </a:t>
            </a:r>
            <a:r>
              <a:rPr lang="en-US" sz="1662" dirty="0" err="1">
                <a:solidFill>
                  <a:schemeClr val="tx1"/>
                </a:solidFill>
              </a:rPr>
              <a:t>considerați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că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ar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trebui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să</a:t>
            </a:r>
            <a:r>
              <a:rPr lang="en-US" sz="1662" dirty="0">
                <a:solidFill>
                  <a:schemeClr val="tx1"/>
                </a:solidFill>
              </a:rPr>
              <a:t> fie un </a:t>
            </a:r>
            <a:r>
              <a:rPr lang="en-US" sz="1662" dirty="0" err="1">
                <a:solidFill>
                  <a:schemeClr val="tx1"/>
                </a:solidFill>
              </a:rPr>
              <a:t>nivel</a:t>
            </a:r>
            <a:r>
              <a:rPr lang="en-US" sz="1662" dirty="0">
                <a:solidFill>
                  <a:schemeClr val="tx1"/>
                </a:solidFill>
              </a:rPr>
              <a:t> decent al </a:t>
            </a:r>
            <a:r>
              <a:rPr lang="en-US" sz="1662" dirty="0" err="1">
                <a:solidFill>
                  <a:schemeClr val="tx1"/>
                </a:solidFill>
              </a:rPr>
              <a:t>pensiei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dumneavoastră</a:t>
            </a:r>
            <a:r>
              <a:rPr lang="en-US" sz="1662" dirty="0">
                <a:solidFill>
                  <a:schemeClr val="tx1"/>
                </a:solidFill>
              </a:rPr>
              <a:t>?</a:t>
            </a:r>
          </a:p>
        </c:rich>
      </c:tx>
      <c:overlay val="0"/>
      <c:spPr>
        <a:noFill/>
        <a:ln w="25363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Care considerați că ar trebui să fie un nivel decent al pensiei dumneavoastră?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rgbClr val="4472C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0-D374-4D99-A3E6-0DEF046534C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1-D374-4D99-A3E6-0DEF046534C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2-D374-4D99-A3E6-0DEF046534C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</a:t>
                    </a:r>
                    <a:endParaRPr lang="en-US" dirty="0"/>
                  </a:p>
                  <a:p>
                    <a:pPr>
                      <a:defRPr sz="1991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98" b="0" dirty="0"/>
                      <a:t>sub 500 de euro</a:t>
                    </a:r>
                    <a:r>
                      <a:rPr lang="en-US" sz="1598" b="0" baseline="0" dirty="0"/>
                      <a:t> </a:t>
                    </a:r>
                  </a:p>
                </c:rich>
              </c:tx>
              <c:spPr>
                <a:noFill/>
                <a:ln w="2536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74-4D99-A3E6-0DEF046534C9}"/>
                </c:ext>
              </c:extLst>
            </c:dLbl>
            <c:dLbl>
              <c:idx val="1"/>
              <c:layout>
                <c:manualLayout>
                  <c:x val="6.0677964881159917E-2"/>
                  <c:y val="-0.22764543500626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 </a:t>
                    </a:r>
                  </a:p>
                  <a:p>
                    <a:pPr>
                      <a:defRPr sz="1991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98" b="0"/>
                      <a:t>între 500 și 1.000 de euro </a:t>
                    </a:r>
                  </a:p>
                </c:rich>
              </c:tx>
              <c:spPr>
                <a:noFill/>
                <a:ln w="2536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74-4D99-A3E6-0DEF046534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[]</a:t>
                    </a:r>
                    <a:r>
                      <a:rPr lang="en-US" dirty="0"/>
                      <a:t> </a:t>
                    </a:r>
                    <a:r>
                      <a:rPr lang="en-US" sz="1598" b="0" dirty="0" err="1"/>
                      <a:t>peste</a:t>
                    </a:r>
                    <a:r>
                      <a:rPr lang="en-US" sz="1598" b="0" baseline="0" dirty="0"/>
                      <a:t> 1.000 de euro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74-4D99-A3E6-0DEF046534C9}"/>
                </c:ext>
              </c:extLst>
            </c:dLbl>
            <c:spPr>
              <a:noFill/>
              <a:ln w="253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055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Sub 500 de euro</c:v>
                </c:pt>
                <c:pt idx="1">
                  <c:v>Între 500 și 1.000 de euro</c:v>
                </c:pt>
                <c:pt idx="2">
                  <c:v>Peste 1.000 de euro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0.24709999999999999</c:v>
                </c:pt>
                <c:pt idx="1">
                  <c:v>0.57020000000000004</c:v>
                </c:pt>
                <c:pt idx="2">
                  <c:v>0.18260000000000001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4-4D99-A3E6-0DEF0465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 sumă economisiți lunar, în medie?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9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430-4CF7-BBDF-655D47CB968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899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30-4CF7-BBDF-655D47CB968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899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30-4CF7-BBDF-655D47CB968F}"/>
              </c:ext>
            </c:extLst>
          </c:dPt>
          <c:dLbls>
            <c:spPr>
              <a:noFill/>
              <a:ln w="2536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Peste 300 de lei în medie/lună</c:v>
                </c:pt>
                <c:pt idx="1">
                  <c:v>Sub 300 de lei în medie/lună</c:v>
                </c:pt>
                <c:pt idx="2">
                  <c:v>Nu economisesc deloc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0.28160000000000002</c:v>
                </c:pt>
                <c:pt idx="1">
                  <c:v>0.36349999999999999</c:v>
                </c:pt>
                <c:pt idx="2">
                  <c:v>0.3548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0-4CF7-BBDF-655D47CB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66">
          <a:noFill/>
        </a:ln>
      </c:spPr>
    </c:plotArea>
    <c:legend>
      <c:legendPos val="r"/>
      <c:overlay val="0"/>
      <c:spPr>
        <a:noFill/>
        <a:ln w="2536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6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96" dirty="0">
                <a:solidFill>
                  <a:schemeClr val="tx1"/>
                </a:solidFill>
              </a:rPr>
              <a:t>Ce procent din suma economisită lunar are ca scop un trai mai bun la bătrânețe? </a:t>
            </a:r>
          </a:p>
        </c:rich>
      </c:tx>
      <c:overlay val="0"/>
      <c:spPr>
        <a:noFill/>
        <a:ln w="2536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 procent din suma economisită lunar are ca scop un trai mai bun la bătrânețe?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321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DF5-4535-9AB3-F89A6680AF3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321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F5-4535-9AB3-F89A6680AF3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321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DF5-4535-9AB3-F89A6680AF37}"/>
              </c:ext>
            </c:extLst>
          </c:dPt>
          <c:dLbls>
            <c:dLbl>
              <c:idx val="0"/>
              <c:layout>
                <c:manualLayout>
                  <c:x val="-0.19680794825639011"/>
                  <c:y val="0.116096967148256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[] </a:t>
                    </a:r>
                    <a:r>
                      <a:rPr lang="en-US" sz="1598" b="0"/>
                      <a:t>mai mult de jumătate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5-4535-9AB3-F89A6680AF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[]</a:t>
                    </a:r>
                    <a:r>
                      <a:rPr lang="en-US" baseline="0"/>
                      <a:t> </a:t>
                    </a:r>
                    <a:r>
                      <a:rPr lang="en-US" sz="1598" b="0" baseline="0"/>
                      <a:t>sub 50%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5-4535-9AB3-F89A6680AF37}"/>
                </c:ext>
              </c:extLst>
            </c:dLbl>
            <c:dLbl>
              <c:idx val="2"/>
              <c:layout>
                <c:manualLayout>
                  <c:x val="0.14583333333333334"/>
                  <c:y val="8.16238592526095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[] </a:t>
                    </a:r>
                    <a:r>
                      <a:rPr lang="en-US" sz="1598" b="0"/>
                      <a:t>nu economisesc deloc sau nu pentru pensie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F5-4535-9AB3-F89A6680AF37}"/>
                </c:ext>
              </c:extLst>
            </c:dLbl>
            <c:spPr>
              <a:noFill/>
              <a:ln w="253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9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Mai mult de jumătate</c:v>
                </c:pt>
                <c:pt idx="1">
                  <c:v>Sub 50%</c:v>
                </c:pt>
                <c:pt idx="2">
                  <c:v>Nu economisesc deloc su nu pentru pensie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0.23300000000000001</c:v>
                </c:pt>
                <c:pt idx="1">
                  <c:v>0.38650000000000001</c:v>
                </c:pt>
                <c:pt idx="2">
                  <c:v>0.3805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5-4535-9AB3-F89A6680A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96" dirty="0">
                <a:solidFill>
                  <a:schemeClr val="tx1"/>
                </a:solidFill>
              </a:rPr>
              <a:t>Ce </a:t>
            </a:r>
            <a:r>
              <a:rPr lang="en-US" sz="1496" dirty="0" err="1">
                <a:solidFill>
                  <a:schemeClr val="tx1"/>
                </a:solidFill>
              </a:rPr>
              <a:t>vă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împiedică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să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economi</a:t>
            </a:r>
            <a:r>
              <a:rPr lang="ro-RO" sz="1496" dirty="0">
                <a:solidFill>
                  <a:schemeClr val="tx1"/>
                </a:solidFill>
              </a:rPr>
              <a:t>si</a:t>
            </a:r>
            <a:r>
              <a:rPr lang="en-US" sz="1496" dirty="0" err="1">
                <a:solidFill>
                  <a:schemeClr val="tx1"/>
                </a:solidFill>
              </a:rPr>
              <a:t>ți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sau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să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economi</a:t>
            </a:r>
            <a:r>
              <a:rPr lang="ro-RO" sz="1496" dirty="0">
                <a:solidFill>
                  <a:schemeClr val="tx1"/>
                </a:solidFill>
              </a:rPr>
              <a:t>si</a:t>
            </a:r>
            <a:r>
              <a:rPr lang="en-US" sz="1496" dirty="0" err="1">
                <a:solidFill>
                  <a:schemeClr val="tx1"/>
                </a:solidFill>
              </a:rPr>
              <a:t>ți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mai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mult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pentru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pensie</a:t>
            </a:r>
            <a:r>
              <a:rPr lang="en-US" sz="1496" dirty="0">
                <a:solidFill>
                  <a:schemeClr val="tx1"/>
                </a:solidFill>
              </a:rPr>
              <a:t>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 vă împiedică să economiți sau să economiți mai mult pentru pensie?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EDA-4E6F-8C41-9D956D77DC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Veniturile mici</c:v>
                </c:pt>
                <c:pt idx="1">
                  <c:v>Prefer să fac economii pentru aspecte mai urgente</c:v>
                </c:pt>
                <c:pt idx="2">
                  <c:v>Prefer să dau economiile rudelor/copiilor/prietenilor</c:v>
                </c:pt>
                <c:pt idx="3">
                  <c:v>Am încredere în pensia de la stat, nu o să am nevoie de economii suplimentare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0.70040000000000002</c:v>
                </c:pt>
                <c:pt idx="1">
                  <c:v>0.35699999999999998</c:v>
                </c:pt>
                <c:pt idx="2">
                  <c:v>0.1072</c:v>
                </c:pt>
                <c:pt idx="3">
                  <c:v>4.8099999999999997E-2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A-4E6F-8C41-9D956D77D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5848432"/>
        <c:axId val="1"/>
      </c:barChart>
      <c:catAx>
        <c:axId val="86584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0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0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865848432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98" dirty="0">
                <a:solidFill>
                  <a:schemeClr val="tx1"/>
                </a:solidFill>
              </a:rPr>
              <a:t>Ce procent din suma economisită lunar are ca scop un trai mai bun la bătrânețe?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96" dirty="0">
                <a:solidFill>
                  <a:schemeClr val="tx1"/>
                </a:solidFill>
              </a:rPr>
              <a:t>Cum </a:t>
            </a:r>
            <a:r>
              <a:rPr lang="en-US" sz="1496" dirty="0" err="1">
                <a:solidFill>
                  <a:schemeClr val="tx1"/>
                </a:solidFill>
              </a:rPr>
              <a:t>ați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dori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să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evolueze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contribuția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dvs</a:t>
            </a:r>
            <a:r>
              <a:rPr lang="en-US" sz="1496" dirty="0">
                <a:solidFill>
                  <a:schemeClr val="tx1"/>
                </a:solidFill>
              </a:rPr>
              <a:t> </a:t>
            </a:r>
            <a:r>
              <a:rPr lang="en-US" sz="1496" dirty="0" err="1">
                <a:solidFill>
                  <a:schemeClr val="tx1"/>
                </a:solidFill>
              </a:rPr>
              <a:t>obligatorie</a:t>
            </a:r>
            <a:r>
              <a:rPr lang="en-US" sz="1496" dirty="0">
                <a:solidFill>
                  <a:schemeClr val="tx1"/>
                </a:solidFill>
              </a:rPr>
              <a:t> la </a:t>
            </a:r>
            <a:r>
              <a:rPr lang="en-US" sz="1496" dirty="0" err="1">
                <a:solidFill>
                  <a:schemeClr val="tx1"/>
                </a:solidFill>
              </a:rPr>
              <a:t>Pilonul</a:t>
            </a:r>
            <a:r>
              <a:rPr lang="en-US" sz="1496" dirty="0">
                <a:solidFill>
                  <a:schemeClr val="tx1"/>
                </a:solidFill>
              </a:rPr>
              <a:t> II?</a:t>
            </a:r>
          </a:p>
        </c:rich>
      </c:tx>
      <c:layout>
        <c:manualLayout>
          <c:xMode val="edge"/>
          <c:yMode val="edge"/>
          <c:x val="0.1816970936346608"/>
          <c:y val="6.1909521457419299E-2"/>
        </c:manualLayout>
      </c:layout>
      <c:overlay val="0"/>
      <c:spPr>
        <a:noFill/>
        <a:ln w="2537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Cum ați dori să evolueze contribuția dvs obligatorie la Pilonul II?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0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182-4427-BF21-1643B7E9A57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0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2-4427-BF21-1643B7E9A57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0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82-4427-BF21-1643B7E9A57A}"/>
              </c:ext>
            </c:extLst>
          </c:dPt>
          <c:dLbls>
            <c:dLbl>
              <c:idx val="0"/>
              <c:layout>
                <c:manualLayout>
                  <c:x val="-0.21582734223439473"/>
                  <c:y val="-7.80617368481113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[]</a:t>
                    </a:r>
                    <a:r>
                      <a:rPr lang="en-US" dirty="0"/>
                      <a:t> </a:t>
                    </a:r>
                    <a:r>
                      <a:rPr lang="en-US" sz="1598" b="0" dirty="0"/>
                      <a:t>să crească, conform legii și planului inițial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2-4427-BF21-1643B7E9A57A}"/>
                </c:ext>
              </c:extLst>
            </c:dLbl>
            <c:dLbl>
              <c:idx val="1"/>
              <c:layout>
                <c:manualLayout>
                  <c:x val="0.19924672909755708"/>
                  <c:y val="-2.7570446959102265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[]</a:t>
                    </a:r>
                    <a:r>
                      <a:rPr lang="pt-BR" dirty="0"/>
                      <a:t> </a:t>
                    </a:r>
                    <a:r>
                      <a:rPr lang="pt-BR" sz="1598" b="0" dirty="0"/>
                      <a:t>să rămână așa cum este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2-4427-BF21-1643B7E9A57A}"/>
                </c:ext>
              </c:extLst>
            </c:dLbl>
            <c:dLbl>
              <c:idx val="2"/>
              <c:layout>
                <c:manualLayout>
                  <c:x val="8.0039407826227787E-2"/>
                  <c:y val="0.19272186881812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96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[]</a:t>
                    </a:r>
                    <a:r>
                      <a:rPr lang="en-US" dirty="0"/>
                      <a:t> </a:t>
                    </a:r>
                    <a:r>
                      <a:rPr lang="en-US" sz="1598" b="0" dirty="0" err="1"/>
                      <a:t>să</a:t>
                    </a:r>
                    <a:r>
                      <a:rPr lang="en-US" sz="1598" b="0" dirty="0"/>
                      <a:t> </a:t>
                    </a:r>
                    <a:r>
                      <a:rPr lang="en-US" sz="1598" b="0" dirty="0" err="1"/>
                      <a:t>scadă</a:t>
                    </a:r>
                  </a:p>
                </c:rich>
              </c:tx>
              <c:spPr>
                <a:noFill/>
                <a:ln w="25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2-4427-BF21-1643B7E9A57A}"/>
                </c:ext>
              </c:extLst>
            </c:dLbl>
            <c:spPr>
              <a:noFill/>
              <a:ln w="253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6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Să crească, conform legii și planului inițial</c:v>
                </c:pt>
                <c:pt idx="1">
                  <c:v>Să rămână așa cum este</c:v>
                </c:pt>
                <c:pt idx="2">
                  <c:v>Să scadă 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0.58340000000000003</c:v>
                </c:pt>
                <c:pt idx="1">
                  <c:v>0.30840000000000001</c:v>
                </c:pt>
                <c:pt idx="2">
                  <c:v>0.10829999999999999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2-4427-BF21-1643B7E9A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E5B53-6F40-482F-AC47-277288A7DD6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154B0-9D74-4E49-BA6E-BA69B9195E9D}">
      <dgm:prSet phldrT="[Text]"/>
      <dgm:spPr/>
      <dgm:t>
        <a:bodyPr/>
        <a:lstStyle/>
        <a:p>
          <a:r>
            <a:rPr lang="ro-RO" dirty="0"/>
            <a:t>Primele pensii „private” din istorie </a:t>
          </a:r>
          <a:endParaRPr lang="en-US" dirty="0"/>
        </a:p>
      </dgm:t>
    </dgm:pt>
    <dgm:pt modelId="{E0728447-538B-4F77-9869-A0D7BAA31E0B}" type="parTrans" cxnId="{54840C08-B83B-499C-8F8E-0EB06CA4C6F0}">
      <dgm:prSet/>
      <dgm:spPr/>
      <dgm:t>
        <a:bodyPr/>
        <a:lstStyle/>
        <a:p>
          <a:endParaRPr lang="en-US"/>
        </a:p>
      </dgm:t>
    </dgm:pt>
    <dgm:pt modelId="{75670FBA-79A6-4FE7-8CB4-163C29548887}" type="sibTrans" cxnId="{54840C08-B83B-499C-8F8E-0EB06CA4C6F0}">
      <dgm:prSet/>
      <dgm:spPr/>
      <dgm:t>
        <a:bodyPr/>
        <a:lstStyle/>
        <a:p>
          <a:endParaRPr lang="en-US"/>
        </a:p>
      </dgm:t>
    </dgm:pt>
    <dgm:pt modelId="{686DF67E-CD82-4E2C-83D3-332AAF47125C}">
      <dgm:prSet phldrT="[Text]" custT="1"/>
      <dgm:spPr/>
      <dgm:t>
        <a:bodyPr/>
        <a:lstStyle/>
        <a:p>
          <a:r>
            <a:rPr lang="ro-RO" sz="1300" dirty="0"/>
            <a:t>În Europa, la mijlocul secolului al XVII-lea, în Germania (apoi Olanda)</a:t>
          </a:r>
          <a:endParaRPr lang="en-US" sz="1300" dirty="0"/>
        </a:p>
      </dgm:t>
    </dgm:pt>
    <dgm:pt modelId="{7C2AE743-0330-4968-A171-0DA3D3924034}" type="parTrans" cxnId="{E99BF215-BC44-4C1D-9811-A68556AB8846}">
      <dgm:prSet/>
      <dgm:spPr/>
      <dgm:t>
        <a:bodyPr/>
        <a:lstStyle/>
        <a:p>
          <a:endParaRPr lang="en-US"/>
        </a:p>
      </dgm:t>
    </dgm:pt>
    <dgm:pt modelId="{295E3663-B728-4494-A7ED-EF69B054E685}" type="sibTrans" cxnId="{E99BF215-BC44-4C1D-9811-A68556AB8846}">
      <dgm:prSet/>
      <dgm:spPr/>
      <dgm:t>
        <a:bodyPr/>
        <a:lstStyle/>
        <a:p>
          <a:endParaRPr lang="en-US"/>
        </a:p>
      </dgm:t>
    </dgm:pt>
    <dgm:pt modelId="{642D0A5A-DA99-4189-A35E-719905C3AD6C}">
      <dgm:prSet phldrT="[Text]" custT="1"/>
      <dgm:spPr/>
      <dgm:t>
        <a:bodyPr/>
        <a:lstStyle/>
        <a:p>
          <a:r>
            <a:rPr lang="ro-RO" sz="1300" dirty="0"/>
            <a:t>În SUA, în 1875, American Express oferă primul plan „ocupațional” de pensii </a:t>
          </a:r>
          <a:endParaRPr lang="en-US" sz="1300" dirty="0"/>
        </a:p>
      </dgm:t>
    </dgm:pt>
    <dgm:pt modelId="{C7BD434D-60CF-49A9-A03D-4367C5758AEF}" type="parTrans" cxnId="{7E6923C4-96D6-4E14-83D1-0EA4D4FED819}">
      <dgm:prSet/>
      <dgm:spPr/>
      <dgm:t>
        <a:bodyPr/>
        <a:lstStyle/>
        <a:p>
          <a:endParaRPr lang="en-US"/>
        </a:p>
      </dgm:t>
    </dgm:pt>
    <dgm:pt modelId="{D3091D63-FD70-488E-9EA4-ED51F65F3C41}" type="sibTrans" cxnId="{7E6923C4-96D6-4E14-83D1-0EA4D4FED819}">
      <dgm:prSet/>
      <dgm:spPr/>
      <dgm:t>
        <a:bodyPr/>
        <a:lstStyle/>
        <a:p>
          <a:endParaRPr lang="en-US"/>
        </a:p>
      </dgm:t>
    </dgm:pt>
    <dgm:pt modelId="{34AF2814-55FD-4D52-879E-0E479B941606}">
      <dgm:prSet phldrT="[Text]"/>
      <dgm:spPr/>
      <dgm:t>
        <a:bodyPr/>
        <a:lstStyle/>
        <a:p>
          <a:r>
            <a:rPr lang="ro-RO" dirty="0"/>
            <a:t>Sistemele publice de pensii (PAYG)</a:t>
          </a:r>
          <a:endParaRPr lang="en-US" dirty="0"/>
        </a:p>
      </dgm:t>
    </dgm:pt>
    <dgm:pt modelId="{53AEBAC3-4E2E-41E0-A760-A610136899E0}" type="parTrans" cxnId="{D730B337-F467-42C5-B758-77AFAC458AAE}">
      <dgm:prSet/>
      <dgm:spPr/>
      <dgm:t>
        <a:bodyPr/>
        <a:lstStyle/>
        <a:p>
          <a:endParaRPr lang="en-US"/>
        </a:p>
      </dgm:t>
    </dgm:pt>
    <dgm:pt modelId="{8B61F95B-BCB2-4EC3-ACF0-823B8048F7D3}" type="sibTrans" cxnId="{D730B337-F467-42C5-B758-77AFAC458AAE}">
      <dgm:prSet/>
      <dgm:spPr/>
      <dgm:t>
        <a:bodyPr/>
        <a:lstStyle/>
        <a:p>
          <a:endParaRPr lang="en-US"/>
        </a:p>
      </dgm:t>
    </dgm:pt>
    <dgm:pt modelId="{84D9BC6D-7FC9-440D-8991-8EA5413506A8}">
      <dgm:prSet phldrT="[Text]" custT="1"/>
      <dgm:spPr/>
      <dgm:t>
        <a:bodyPr/>
        <a:lstStyle/>
        <a:p>
          <a:r>
            <a:rPr lang="ro-RO" sz="1300" dirty="0"/>
            <a:t>Apar mai târziu, în 1889, în Europa (Germania, Otto von Bismarck)</a:t>
          </a:r>
          <a:endParaRPr lang="en-US" sz="1300" dirty="0"/>
        </a:p>
      </dgm:t>
    </dgm:pt>
    <dgm:pt modelId="{05DF4FF1-BE76-41C0-B3AE-89A6DDDA914F}" type="parTrans" cxnId="{1102554D-3659-40EA-B77D-EC052042E5B4}">
      <dgm:prSet/>
      <dgm:spPr/>
      <dgm:t>
        <a:bodyPr/>
        <a:lstStyle/>
        <a:p>
          <a:endParaRPr lang="en-US"/>
        </a:p>
      </dgm:t>
    </dgm:pt>
    <dgm:pt modelId="{2387892F-C453-4119-BBC6-188ACD231D39}" type="sibTrans" cxnId="{1102554D-3659-40EA-B77D-EC052042E5B4}">
      <dgm:prSet/>
      <dgm:spPr/>
      <dgm:t>
        <a:bodyPr/>
        <a:lstStyle/>
        <a:p>
          <a:endParaRPr lang="en-US"/>
        </a:p>
      </dgm:t>
    </dgm:pt>
    <dgm:pt modelId="{BFF0FA33-187D-47E4-A555-60588FC00CAE}">
      <dgm:prSet phldrT="[Text]" custT="1"/>
      <dgm:spPr/>
      <dgm:t>
        <a:bodyPr/>
        <a:lstStyle/>
        <a:p>
          <a:r>
            <a:rPr lang="ro-RO" sz="1300" dirty="0"/>
            <a:t>În 1935, în SUA (F.D. Roosevelt); Evoluțiile demografice postbelice au redus substanțial eficiența PAYG </a:t>
          </a:r>
          <a:endParaRPr lang="en-US" sz="1300" dirty="0"/>
        </a:p>
      </dgm:t>
    </dgm:pt>
    <dgm:pt modelId="{0F5062CF-E0F5-40FD-AD27-5FB19EEBA2DB}" type="parTrans" cxnId="{31254658-3C55-4F40-887B-B2C6B30F308C}">
      <dgm:prSet/>
      <dgm:spPr/>
      <dgm:t>
        <a:bodyPr/>
        <a:lstStyle/>
        <a:p>
          <a:endParaRPr lang="en-US"/>
        </a:p>
      </dgm:t>
    </dgm:pt>
    <dgm:pt modelId="{4C73F619-AD48-4546-B6D6-129DEF1C8C90}" type="sibTrans" cxnId="{31254658-3C55-4F40-887B-B2C6B30F308C}">
      <dgm:prSet/>
      <dgm:spPr/>
      <dgm:t>
        <a:bodyPr/>
        <a:lstStyle/>
        <a:p>
          <a:endParaRPr lang="en-US"/>
        </a:p>
      </dgm:t>
    </dgm:pt>
    <dgm:pt modelId="{D961E8F0-6035-4460-A021-B97D51BC8D94}">
      <dgm:prSet phldrT="[Text]"/>
      <dgm:spPr/>
      <dgm:t>
        <a:bodyPr/>
        <a:lstStyle/>
        <a:p>
          <a:r>
            <a:rPr lang="ro-RO" dirty="0"/>
            <a:t>Sistemele moderne de pensii private </a:t>
          </a:r>
          <a:endParaRPr lang="en-US" dirty="0"/>
        </a:p>
      </dgm:t>
    </dgm:pt>
    <dgm:pt modelId="{4EFCA4ED-4489-4FD8-8682-24185596BD6B}" type="parTrans" cxnId="{6191F747-E308-4E14-BDE8-DF3DB265F3D9}">
      <dgm:prSet/>
      <dgm:spPr/>
      <dgm:t>
        <a:bodyPr/>
        <a:lstStyle/>
        <a:p>
          <a:endParaRPr lang="en-US"/>
        </a:p>
      </dgm:t>
    </dgm:pt>
    <dgm:pt modelId="{F35389AB-20EC-449A-8DA8-E74BC7BB38DD}" type="sibTrans" cxnId="{6191F747-E308-4E14-BDE8-DF3DB265F3D9}">
      <dgm:prSet/>
      <dgm:spPr/>
      <dgm:t>
        <a:bodyPr/>
        <a:lstStyle/>
        <a:p>
          <a:endParaRPr lang="en-US"/>
        </a:p>
      </dgm:t>
    </dgm:pt>
    <dgm:pt modelId="{6A08AD01-0298-4D3A-8191-7A2FB8B8A4E9}">
      <dgm:prSet phldrT="[Text]" custT="1"/>
      <dgm:spPr/>
      <dgm:t>
        <a:bodyPr/>
        <a:lstStyle/>
        <a:p>
          <a:r>
            <a:rPr lang="ro-RO" sz="1300" dirty="0"/>
            <a:t>În Europa, funcționează de aproape 150 de ani, timp în care zeci de generații au beneficiat de ele</a:t>
          </a:r>
          <a:endParaRPr lang="en-US" sz="1300" dirty="0"/>
        </a:p>
      </dgm:t>
    </dgm:pt>
    <dgm:pt modelId="{59148B76-F635-488D-957A-2B0B899AC7EF}" type="parTrans" cxnId="{7EA938E9-A468-4AE5-9537-F559B59E4D06}">
      <dgm:prSet/>
      <dgm:spPr/>
      <dgm:t>
        <a:bodyPr/>
        <a:lstStyle/>
        <a:p>
          <a:endParaRPr lang="en-US"/>
        </a:p>
      </dgm:t>
    </dgm:pt>
    <dgm:pt modelId="{D72682F7-BE0A-4AD7-A4A9-74E499558A76}" type="sibTrans" cxnId="{7EA938E9-A468-4AE5-9537-F559B59E4D06}">
      <dgm:prSet/>
      <dgm:spPr/>
      <dgm:t>
        <a:bodyPr/>
        <a:lstStyle/>
        <a:p>
          <a:endParaRPr lang="en-US"/>
        </a:p>
      </dgm:t>
    </dgm:pt>
    <dgm:pt modelId="{3F2706A9-8280-4FD1-823B-8E594440B258}">
      <dgm:prSet phldrT="[Text]" custT="1"/>
      <dgm:spPr/>
      <dgm:t>
        <a:bodyPr/>
        <a:lstStyle/>
        <a:p>
          <a:r>
            <a:rPr lang="ro-RO" sz="1200" dirty="0">
              <a:latin typeface="+mn-lt"/>
            </a:rPr>
            <a:t>În România, lansarea a întârziat până în 2007, de unde și diferențialul de dezvoltare (</a:t>
          </a:r>
          <a:r>
            <a:rPr lang="en-US" altLang="en-US" sz="1200" dirty="0" err="1">
              <a:solidFill>
                <a:srgbClr val="000000"/>
              </a:solidFill>
              <a:latin typeface="+mn-lt"/>
            </a:rPr>
            <a:t>activele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200" dirty="0" err="1">
              <a:solidFill>
                <a:srgbClr val="000000"/>
              </a:solidFill>
              <a:latin typeface="+mn-lt"/>
            </a:rPr>
            <a:t>fondurilor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200" dirty="0" err="1">
              <a:solidFill>
                <a:srgbClr val="000000"/>
              </a:solidFill>
              <a:latin typeface="+mn-lt"/>
            </a:rPr>
            <a:t>pensii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private </a:t>
          </a:r>
          <a:r>
            <a:rPr lang="ro-RO" altLang="en-US" sz="12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n PIB </a:t>
          </a:r>
          <a:r>
            <a:rPr lang="ro-RO" altLang="en-US" sz="12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200" dirty="0" err="1">
              <a:solidFill>
                <a:srgbClr val="000000"/>
              </a:solidFill>
              <a:latin typeface="+mn-lt"/>
            </a:rPr>
            <a:t>nseamn</a:t>
          </a:r>
          <a:r>
            <a:rPr lang="ro-RO" altLang="en-US" sz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4%</a:t>
          </a:r>
          <a:r>
            <a:rPr lang="ro-RO" altLang="en-US" sz="1200" dirty="0">
              <a:solidFill>
                <a:srgbClr val="000000"/>
              </a:solidFill>
              <a:latin typeface="+mn-lt"/>
            </a:rPr>
            <a:t> în RO ș</a:t>
          </a:r>
          <a:r>
            <a:rPr lang="en-US" altLang="en-US" sz="1200" dirty="0" err="1">
              <a:solidFill>
                <a:srgbClr val="000000"/>
              </a:solidFill>
              <a:latin typeface="+mn-lt"/>
            </a:rPr>
            <a:t>i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&gt; 80% </a:t>
          </a:r>
          <a:r>
            <a:rPr lang="ro-RO" altLang="en-US" sz="1200" dirty="0">
              <a:solidFill>
                <a:srgbClr val="000000"/>
              </a:solidFill>
              <a:latin typeface="+mn-lt"/>
            </a:rPr>
            <a:t>în</a:t>
          </a:r>
          <a:r>
            <a:rPr lang="en-US" altLang="en-US" sz="1200" dirty="0">
              <a:solidFill>
                <a:srgbClr val="000000"/>
              </a:solidFill>
              <a:latin typeface="+mn-lt"/>
            </a:rPr>
            <a:t> OECD) </a:t>
          </a:r>
          <a:endParaRPr lang="en-US" sz="1200" dirty="0">
            <a:latin typeface="+mn-lt"/>
          </a:endParaRPr>
        </a:p>
      </dgm:t>
    </dgm:pt>
    <dgm:pt modelId="{56C20511-96EB-455A-BA98-A70222E8EF4E}" type="parTrans" cxnId="{69DAA9EF-5E0E-4F29-8DF0-AD3F7E246EB3}">
      <dgm:prSet/>
      <dgm:spPr/>
      <dgm:t>
        <a:bodyPr/>
        <a:lstStyle/>
        <a:p>
          <a:endParaRPr lang="en-US"/>
        </a:p>
      </dgm:t>
    </dgm:pt>
    <dgm:pt modelId="{29E2B5A5-6102-4C3D-8E95-1B1D33075C86}" type="sibTrans" cxnId="{69DAA9EF-5E0E-4F29-8DF0-AD3F7E246EB3}">
      <dgm:prSet/>
      <dgm:spPr/>
      <dgm:t>
        <a:bodyPr/>
        <a:lstStyle/>
        <a:p>
          <a:endParaRPr lang="en-US"/>
        </a:p>
      </dgm:t>
    </dgm:pt>
    <dgm:pt modelId="{C759FF5D-8E9E-4271-95DF-A4F71B1D3FD4}" type="pres">
      <dgm:prSet presAssocID="{ADBE5B53-6F40-482F-AC47-277288A7DD6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D326662-D9A7-494E-806E-031A9DBD4C29}" type="pres">
      <dgm:prSet presAssocID="{1C6154B0-9D74-4E49-BA6E-BA69B9195E9D}" presName="horFlow" presStyleCnt="0"/>
      <dgm:spPr/>
    </dgm:pt>
    <dgm:pt modelId="{2E546C6C-F30F-4DD0-BE2B-E9386B6067DE}" type="pres">
      <dgm:prSet presAssocID="{1C6154B0-9D74-4E49-BA6E-BA69B9195E9D}" presName="bigChev" presStyleLbl="node1" presStyleIdx="0" presStyleCnt="3"/>
      <dgm:spPr/>
    </dgm:pt>
    <dgm:pt modelId="{378A60FD-CDCE-4ED9-9325-03C1D3D0E786}" type="pres">
      <dgm:prSet presAssocID="{7C2AE743-0330-4968-A171-0DA3D3924034}" presName="parTrans" presStyleCnt="0"/>
      <dgm:spPr/>
    </dgm:pt>
    <dgm:pt modelId="{521F9FF2-A899-4EA1-9AC7-79FD480C53D8}" type="pres">
      <dgm:prSet presAssocID="{686DF67E-CD82-4E2C-83D3-332AAF47125C}" presName="node" presStyleLbl="alignAccFollowNode1" presStyleIdx="0" presStyleCnt="6">
        <dgm:presLayoutVars>
          <dgm:bulletEnabled val="1"/>
        </dgm:presLayoutVars>
      </dgm:prSet>
      <dgm:spPr/>
    </dgm:pt>
    <dgm:pt modelId="{4D5D4E56-8C2D-492D-824B-C8550447382A}" type="pres">
      <dgm:prSet presAssocID="{295E3663-B728-4494-A7ED-EF69B054E685}" presName="sibTrans" presStyleCnt="0"/>
      <dgm:spPr/>
    </dgm:pt>
    <dgm:pt modelId="{6AAC8438-7F3D-46F7-AEC1-6864C6A7980D}" type="pres">
      <dgm:prSet presAssocID="{642D0A5A-DA99-4189-A35E-719905C3AD6C}" presName="node" presStyleLbl="alignAccFollowNode1" presStyleIdx="1" presStyleCnt="6">
        <dgm:presLayoutVars>
          <dgm:bulletEnabled val="1"/>
        </dgm:presLayoutVars>
      </dgm:prSet>
      <dgm:spPr/>
    </dgm:pt>
    <dgm:pt modelId="{40B650F8-C207-402A-A375-CD0D103C14AB}" type="pres">
      <dgm:prSet presAssocID="{1C6154B0-9D74-4E49-BA6E-BA69B9195E9D}" presName="vSp" presStyleCnt="0"/>
      <dgm:spPr/>
    </dgm:pt>
    <dgm:pt modelId="{D058A2AB-D9EB-44C6-B857-C7F6FB9B409A}" type="pres">
      <dgm:prSet presAssocID="{34AF2814-55FD-4D52-879E-0E479B941606}" presName="horFlow" presStyleCnt="0"/>
      <dgm:spPr/>
    </dgm:pt>
    <dgm:pt modelId="{57F4FAC5-B5E6-4D20-AC24-E835579E45F6}" type="pres">
      <dgm:prSet presAssocID="{34AF2814-55FD-4D52-879E-0E479B941606}" presName="bigChev" presStyleLbl="node1" presStyleIdx="1" presStyleCnt="3"/>
      <dgm:spPr/>
    </dgm:pt>
    <dgm:pt modelId="{F4395178-1B8D-4562-A49A-BEA4F1140992}" type="pres">
      <dgm:prSet presAssocID="{05DF4FF1-BE76-41C0-B3AE-89A6DDDA914F}" presName="parTrans" presStyleCnt="0"/>
      <dgm:spPr/>
    </dgm:pt>
    <dgm:pt modelId="{B7FBEB2C-A303-44BF-94DB-658B34B7B922}" type="pres">
      <dgm:prSet presAssocID="{84D9BC6D-7FC9-440D-8991-8EA5413506A8}" presName="node" presStyleLbl="alignAccFollowNode1" presStyleIdx="2" presStyleCnt="6">
        <dgm:presLayoutVars>
          <dgm:bulletEnabled val="1"/>
        </dgm:presLayoutVars>
      </dgm:prSet>
      <dgm:spPr/>
    </dgm:pt>
    <dgm:pt modelId="{4C74E395-55FE-4122-9FB2-CFA5054D78D8}" type="pres">
      <dgm:prSet presAssocID="{2387892F-C453-4119-BBC6-188ACD231D39}" presName="sibTrans" presStyleCnt="0"/>
      <dgm:spPr/>
    </dgm:pt>
    <dgm:pt modelId="{E9750688-7420-4B75-BA5E-19AB6CE5C1CF}" type="pres">
      <dgm:prSet presAssocID="{BFF0FA33-187D-47E4-A555-60588FC00CAE}" presName="node" presStyleLbl="alignAccFollowNode1" presStyleIdx="3" presStyleCnt="6">
        <dgm:presLayoutVars>
          <dgm:bulletEnabled val="1"/>
        </dgm:presLayoutVars>
      </dgm:prSet>
      <dgm:spPr/>
    </dgm:pt>
    <dgm:pt modelId="{47458CD3-D153-4295-ACD9-8B502568337C}" type="pres">
      <dgm:prSet presAssocID="{34AF2814-55FD-4D52-879E-0E479B941606}" presName="vSp" presStyleCnt="0"/>
      <dgm:spPr/>
    </dgm:pt>
    <dgm:pt modelId="{102474FD-83DF-4AD9-907C-A6229C66F263}" type="pres">
      <dgm:prSet presAssocID="{D961E8F0-6035-4460-A021-B97D51BC8D94}" presName="horFlow" presStyleCnt="0"/>
      <dgm:spPr/>
    </dgm:pt>
    <dgm:pt modelId="{C4B2413E-998A-4C97-B246-CC81DF299AB3}" type="pres">
      <dgm:prSet presAssocID="{D961E8F0-6035-4460-A021-B97D51BC8D94}" presName="bigChev" presStyleLbl="node1" presStyleIdx="2" presStyleCnt="3"/>
      <dgm:spPr/>
    </dgm:pt>
    <dgm:pt modelId="{8F12E493-40D1-44D1-95A0-3FE45420A381}" type="pres">
      <dgm:prSet presAssocID="{59148B76-F635-488D-957A-2B0B899AC7EF}" presName="parTrans" presStyleCnt="0"/>
      <dgm:spPr/>
    </dgm:pt>
    <dgm:pt modelId="{42AEA0B8-C9F1-416E-B14E-E82329FCAEE7}" type="pres">
      <dgm:prSet presAssocID="{6A08AD01-0298-4D3A-8191-7A2FB8B8A4E9}" presName="node" presStyleLbl="alignAccFollowNode1" presStyleIdx="4" presStyleCnt="6">
        <dgm:presLayoutVars>
          <dgm:bulletEnabled val="1"/>
        </dgm:presLayoutVars>
      </dgm:prSet>
      <dgm:spPr/>
    </dgm:pt>
    <dgm:pt modelId="{34633EEA-EED4-42CC-AEE5-35A0B9BEB26A}" type="pres">
      <dgm:prSet presAssocID="{D72682F7-BE0A-4AD7-A4A9-74E499558A76}" presName="sibTrans" presStyleCnt="0"/>
      <dgm:spPr/>
    </dgm:pt>
    <dgm:pt modelId="{0FEB183C-4A22-465A-8F00-C014374715A6}" type="pres">
      <dgm:prSet presAssocID="{3F2706A9-8280-4FD1-823B-8E594440B258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54840C08-B83B-499C-8F8E-0EB06CA4C6F0}" srcId="{ADBE5B53-6F40-482F-AC47-277288A7DD61}" destId="{1C6154B0-9D74-4E49-BA6E-BA69B9195E9D}" srcOrd="0" destOrd="0" parTransId="{E0728447-538B-4F77-9869-A0D7BAA31E0B}" sibTransId="{75670FBA-79A6-4FE7-8CB4-163C29548887}"/>
    <dgm:cxn modelId="{E99BF215-BC44-4C1D-9811-A68556AB8846}" srcId="{1C6154B0-9D74-4E49-BA6E-BA69B9195E9D}" destId="{686DF67E-CD82-4E2C-83D3-332AAF47125C}" srcOrd="0" destOrd="0" parTransId="{7C2AE743-0330-4968-A171-0DA3D3924034}" sibTransId="{295E3663-B728-4494-A7ED-EF69B054E685}"/>
    <dgm:cxn modelId="{62598C1E-22CB-493D-B547-E0DA357788E6}" type="presOf" srcId="{3F2706A9-8280-4FD1-823B-8E594440B258}" destId="{0FEB183C-4A22-465A-8F00-C014374715A6}" srcOrd="0" destOrd="0" presId="urn:microsoft.com/office/officeart/2005/8/layout/lProcess3"/>
    <dgm:cxn modelId="{D730B337-F467-42C5-B758-77AFAC458AAE}" srcId="{ADBE5B53-6F40-482F-AC47-277288A7DD61}" destId="{34AF2814-55FD-4D52-879E-0E479B941606}" srcOrd="1" destOrd="0" parTransId="{53AEBAC3-4E2E-41E0-A760-A610136899E0}" sibTransId="{8B61F95B-BCB2-4EC3-ACF0-823B8048F7D3}"/>
    <dgm:cxn modelId="{F90F5A5E-E9B0-44C3-8D14-E08C33628D2D}" type="presOf" srcId="{D961E8F0-6035-4460-A021-B97D51BC8D94}" destId="{C4B2413E-998A-4C97-B246-CC81DF299AB3}" srcOrd="0" destOrd="0" presId="urn:microsoft.com/office/officeart/2005/8/layout/lProcess3"/>
    <dgm:cxn modelId="{6191F747-E308-4E14-BDE8-DF3DB265F3D9}" srcId="{ADBE5B53-6F40-482F-AC47-277288A7DD61}" destId="{D961E8F0-6035-4460-A021-B97D51BC8D94}" srcOrd="2" destOrd="0" parTransId="{4EFCA4ED-4489-4FD8-8682-24185596BD6B}" sibTransId="{F35389AB-20EC-449A-8DA8-E74BC7BB38DD}"/>
    <dgm:cxn modelId="{DA306469-C8C4-45CB-A34C-CA54C5D670B1}" type="presOf" srcId="{84D9BC6D-7FC9-440D-8991-8EA5413506A8}" destId="{B7FBEB2C-A303-44BF-94DB-658B34B7B922}" srcOrd="0" destOrd="0" presId="urn:microsoft.com/office/officeart/2005/8/layout/lProcess3"/>
    <dgm:cxn modelId="{1102554D-3659-40EA-B77D-EC052042E5B4}" srcId="{34AF2814-55FD-4D52-879E-0E479B941606}" destId="{84D9BC6D-7FC9-440D-8991-8EA5413506A8}" srcOrd="0" destOrd="0" parTransId="{05DF4FF1-BE76-41C0-B3AE-89A6DDDA914F}" sibTransId="{2387892F-C453-4119-BBC6-188ACD231D39}"/>
    <dgm:cxn modelId="{8D80764E-9D13-4731-B1E4-BB5C05BC26A2}" type="presOf" srcId="{ADBE5B53-6F40-482F-AC47-277288A7DD61}" destId="{C759FF5D-8E9E-4271-95DF-A4F71B1D3FD4}" srcOrd="0" destOrd="0" presId="urn:microsoft.com/office/officeart/2005/8/layout/lProcess3"/>
    <dgm:cxn modelId="{F6256B71-94D9-443A-A7AF-EB14326F513F}" type="presOf" srcId="{BFF0FA33-187D-47E4-A555-60588FC00CAE}" destId="{E9750688-7420-4B75-BA5E-19AB6CE5C1CF}" srcOrd="0" destOrd="0" presId="urn:microsoft.com/office/officeart/2005/8/layout/lProcess3"/>
    <dgm:cxn modelId="{E0B3EF54-005C-4F0C-8DF0-C06F480B1C6F}" type="presOf" srcId="{642D0A5A-DA99-4189-A35E-719905C3AD6C}" destId="{6AAC8438-7F3D-46F7-AEC1-6864C6A7980D}" srcOrd="0" destOrd="0" presId="urn:microsoft.com/office/officeart/2005/8/layout/lProcess3"/>
    <dgm:cxn modelId="{31254658-3C55-4F40-887B-B2C6B30F308C}" srcId="{34AF2814-55FD-4D52-879E-0E479B941606}" destId="{BFF0FA33-187D-47E4-A555-60588FC00CAE}" srcOrd="1" destOrd="0" parTransId="{0F5062CF-E0F5-40FD-AD27-5FB19EEBA2DB}" sibTransId="{4C73F619-AD48-4546-B6D6-129DEF1C8C90}"/>
    <dgm:cxn modelId="{116F1584-981F-46D0-BB06-1246C7A9419D}" type="presOf" srcId="{686DF67E-CD82-4E2C-83D3-332AAF47125C}" destId="{521F9FF2-A899-4EA1-9AC7-79FD480C53D8}" srcOrd="0" destOrd="0" presId="urn:microsoft.com/office/officeart/2005/8/layout/lProcess3"/>
    <dgm:cxn modelId="{01592BAC-44D6-4D48-A11F-28FAFFF1B835}" type="presOf" srcId="{6A08AD01-0298-4D3A-8191-7A2FB8B8A4E9}" destId="{42AEA0B8-C9F1-416E-B14E-E82329FCAEE7}" srcOrd="0" destOrd="0" presId="urn:microsoft.com/office/officeart/2005/8/layout/lProcess3"/>
    <dgm:cxn modelId="{7E6923C4-96D6-4E14-83D1-0EA4D4FED819}" srcId="{1C6154B0-9D74-4E49-BA6E-BA69B9195E9D}" destId="{642D0A5A-DA99-4189-A35E-719905C3AD6C}" srcOrd="1" destOrd="0" parTransId="{C7BD434D-60CF-49A9-A03D-4367C5758AEF}" sibTransId="{D3091D63-FD70-488E-9EA4-ED51F65F3C41}"/>
    <dgm:cxn modelId="{7EA938E9-A468-4AE5-9537-F559B59E4D06}" srcId="{D961E8F0-6035-4460-A021-B97D51BC8D94}" destId="{6A08AD01-0298-4D3A-8191-7A2FB8B8A4E9}" srcOrd="0" destOrd="0" parTransId="{59148B76-F635-488D-957A-2B0B899AC7EF}" sibTransId="{D72682F7-BE0A-4AD7-A4A9-74E499558A76}"/>
    <dgm:cxn modelId="{701F82EB-98C9-4CCB-B950-6A6C3E7A5425}" type="presOf" srcId="{34AF2814-55FD-4D52-879E-0E479B941606}" destId="{57F4FAC5-B5E6-4D20-AC24-E835579E45F6}" srcOrd="0" destOrd="0" presId="urn:microsoft.com/office/officeart/2005/8/layout/lProcess3"/>
    <dgm:cxn modelId="{69DAA9EF-5E0E-4F29-8DF0-AD3F7E246EB3}" srcId="{D961E8F0-6035-4460-A021-B97D51BC8D94}" destId="{3F2706A9-8280-4FD1-823B-8E594440B258}" srcOrd="1" destOrd="0" parTransId="{56C20511-96EB-455A-BA98-A70222E8EF4E}" sibTransId="{29E2B5A5-6102-4C3D-8E95-1B1D33075C86}"/>
    <dgm:cxn modelId="{B641B2F8-AB03-45E5-B96F-494ECD13E7E0}" type="presOf" srcId="{1C6154B0-9D74-4E49-BA6E-BA69B9195E9D}" destId="{2E546C6C-F30F-4DD0-BE2B-E9386B6067DE}" srcOrd="0" destOrd="0" presId="urn:microsoft.com/office/officeart/2005/8/layout/lProcess3"/>
    <dgm:cxn modelId="{8328339C-FC4B-4010-9611-4F49943A67C7}" type="presParOf" srcId="{C759FF5D-8E9E-4271-95DF-A4F71B1D3FD4}" destId="{2D326662-D9A7-494E-806E-031A9DBD4C29}" srcOrd="0" destOrd="0" presId="urn:microsoft.com/office/officeart/2005/8/layout/lProcess3"/>
    <dgm:cxn modelId="{B5EFEA02-A15D-471C-AD13-6531F8EBCFF8}" type="presParOf" srcId="{2D326662-D9A7-494E-806E-031A9DBD4C29}" destId="{2E546C6C-F30F-4DD0-BE2B-E9386B6067DE}" srcOrd="0" destOrd="0" presId="urn:microsoft.com/office/officeart/2005/8/layout/lProcess3"/>
    <dgm:cxn modelId="{4286ABD1-80D6-437F-90F4-1BE0419E7973}" type="presParOf" srcId="{2D326662-D9A7-494E-806E-031A9DBD4C29}" destId="{378A60FD-CDCE-4ED9-9325-03C1D3D0E786}" srcOrd="1" destOrd="0" presId="urn:microsoft.com/office/officeart/2005/8/layout/lProcess3"/>
    <dgm:cxn modelId="{6B6A5652-6FC9-48D5-A2AE-B9116E3494E8}" type="presParOf" srcId="{2D326662-D9A7-494E-806E-031A9DBD4C29}" destId="{521F9FF2-A899-4EA1-9AC7-79FD480C53D8}" srcOrd="2" destOrd="0" presId="urn:microsoft.com/office/officeart/2005/8/layout/lProcess3"/>
    <dgm:cxn modelId="{06CEB919-516C-4FAE-816D-EE8E7CF1CE73}" type="presParOf" srcId="{2D326662-D9A7-494E-806E-031A9DBD4C29}" destId="{4D5D4E56-8C2D-492D-824B-C8550447382A}" srcOrd="3" destOrd="0" presId="urn:microsoft.com/office/officeart/2005/8/layout/lProcess3"/>
    <dgm:cxn modelId="{5C9BE2B8-9CE2-46BB-8E72-EBE5959190CA}" type="presParOf" srcId="{2D326662-D9A7-494E-806E-031A9DBD4C29}" destId="{6AAC8438-7F3D-46F7-AEC1-6864C6A7980D}" srcOrd="4" destOrd="0" presId="urn:microsoft.com/office/officeart/2005/8/layout/lProcess3"/>
    <dgm:cxn modelId="{393BA81B-C5A4-4B92-80BE-AA0A7FC38095}" type="presParOf" srcId="{C759FF5D-8E9E-4271-95DF-A4F71B1D3FD4}" destId="{40B650F8-C207-402A-A375-CD0D103C14AB}" srcOrd="1" destOrd="0" presId="urn:microsoft.com/office/officeart/2005/8/layout/lProcess3"/>
    <dgm:cxn modelId="{5F59D4F1-D1B3-407F-AA22-7181D9BF175E}" type="presParOf" srcId="{C759FF5D-8E9E-4271-95DF-A4F71B1D3FD4}" destId="{D058A2AB-D9EB-44C6-B857-C7F6FB9B409A}" srcOrd="2" destOrd="0" presId="urn:microsoft.com/office/officeart/2005/8/layout/lProcess3"/>
    <dgm:cxn modelId="{83C53192-D208-4658-AA54-EAD12D32AFC2}" type="presParOf" srcId="{D058A2AB-D9EB-44C6-B857-C7F6FB9B409A}" destId="{57F4FAC5-B5E6-4D20-AC24-E835579E45F6}" srcOrd="0" destOrd="0" presId="urn:microsoft.com/office/officeart/2005/8/layout/lProcess3"/>
    <dgm:cxn modelId="{24EB56F2-F4F8-404F-A0A9-F35D785D24EE}" type="presParOf" srcId="{D058A2AB-D9EB-44C6-B857-C7F6FB9B409A}" destId="{F4395178-1B8D-4562-A49A-BEA4F1140992}" srcOrd="1" destOrd="0" presId="urn:microsoft.com/office/officeart/2005/8/layout/lProcess3"/>
    <dgm:cxn modelId="{1CC7E46F-F8A7-402D-992A-BACCB9DE8072}" type="presParOf" srcId="{D058A2AB-D9EB-44C6-B857-C7F6FB9B409A}" destId="{B7FBEB2C-A303-44BF-94DB-658B34B7B922}" srcOrd="2" destOrd="0" presId="urn:microsoft.com/office/officeart/2005/8/layout/lProcess3"/>
    <dgm:cxn modelId="{F3D2F7F6-F1F0-46D6-9899-58FE0B0B9AAB}" type="presParOf" srcId="{D058A2AB-D9EB-44C6-B857-C7F6FB9B409A}" destId="{4C74E395-55FE-4122-9FB2-CFA5054D78D8}" srcOrd="3" destOrd="0" presId="urn:microsoft.com/office/officeart/2005/8/layout/lProcess3"/>
    <dgm:cxn modelId="{4A9760BD-8EAB-4801-84CB-358A1CB5A6C4}" type="presParOf" srcId="{D058A2AB-D9EB-44C6-B857-C7F6FB9B409A}" destId="{E9750688-7420-4B75-BA5E-19AB6CE5C1CF}" srcOrd="4" destOrd="0" presId="urn:microsoft.com/office/officeart/2005/8/layout/lProcess3"/>
    <dgm:cxn modelId="{21D128E6-93E7-4CD6-A122-E3348EC990DF}" type="presParOf" srcId="{C759FF5D-8E9E-4271-95DF-A4F71B1D3FD4}" destId="{47458CD3-D153-4295-ACD9-8B502568337C}" srcOrd="3" destOrd="0" presId="urn:microsoft.com/office/officeart/2005/8/layout/lProcess3"/>
    <dgm:cxn modelId="{8F195266-6D5C-48A0-9FC4-F340A449D382}" type="presParOf" srcId="{C759FF5D-8E9E-4271-95DF-A4F71B1D3FD4}" destId="{102474FD-83DF-4AD9-907C-A6229C66F263}" srcOrd="4" destOrd="0" presId="urn:microsoft.com/office/officeart/2005/8/layout/lProcess3"/>
    <dgm:cxn modelId="{911CB8BB-D1F4-4D31-8908-BE98A6F28762}" type="presParOf" srcId="{102474FD-83DF-4AD9-907C-A6229C66F263}" destId="{C4B2413E-998A-4C97-B246-CC81DF299AB3}" srcOrd="0" destOrd="0" presId="urn:microsoft.com/office/officeart/2005/8/layout/lProcess3"/>
    <dgm:cxn modelId="{3B9C3AA2-334C-47D6-B0F0-308C4B400E90}" type="presParOf" srcId="{102474FD-83DF-4AD9-907C-A6229C66F263}" destId="{8F12E493-40D1-44D1-95A0-3FE45420A381}" srcOrd="1" destOrd="0" presId="urn:microsoft.com/office/officeart/2005/8/layout/lProcess3"/>
    <dgm:cxn modelId="{96CFB22E-DCD0-47AC-8581-1FCC1403C87C}" type="presParOf" srcId="{102474FD-83DF-4AD9-907C-A6229C66F263}" destId="{42AEA0B8-C9F1-416E-B14E-E82329FCAEE7}" srcOrd="2" destOrd="0" presId="urn:microsoft.com/office/officeart/2005/8/layout/lProcess3"/>
    <dgm:cxn modelId="{E6B51369-58CD-4BB7-8E81-9E96B2CE7228}" type="presParOf" srcId="{102474FD-83DF-4AD9-907C-A6229C66F263}" destId="{34633EEA-EED4-42CC-AEE5-35A0B9BEB26A}" srcOrd="3" destOrd="0" presId="urn:microsoft.com/office/officeart/2005/8/layout/lProcess3"/>
    <dgm:cxn modelId="{30D98936-3A42-4D50-BD9D-45EE7974AD3F}" type="presParOf" srcId="{102474FD-83DF-4AD9-907C-A6229C66F263}" destId="{0FEB183C-4A22-465A-8F00-C014374715A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BF6D4-5593-46F8-9C44-55085D6D5DA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08047-FFB1-4FFF-9E37-54F901640281}">
      <dgm:prSet phldrT="[Text]" custT="1"/>
      <dgm:spPr/>
      <dgm:t>
        <a:bodyPr/>
        <a:lstStyle/>
        <a:p>
          <a:r>
            <a:rPr lang="ro-RO" sz="2000" b="1" dirty="0"/>
            <a:t>1,5 mld. EUR </a:t>
          </a:r>
          <a:r>
            <a:rPr lang="ro-RO" sz="2000" dirty="0"/>
            <a:t>în acțiuni pe Bursa de Valori București</a:t>
          </a:r>
          <a:endParaRPr lang="en-US" sz="2000" dirty="0"/>
        </a:p>
      </dgm:t>
    </dgm:pt>
    <dgm:pt modelId="{88FDB742-8FAE-404D-8266-1E0D76F4BEE1}" type="parTrans" cxnId="{5094F370-F7A8-46CA-9D97-CB64C7BE04A4}">
      <dgm:prSet/>
      <dgm:spPr/>
      <dgm:t>
        <a:bodyPr/>
        <a:lstStyle/>
        <a:p>
          <a:endParaRPr lang="en-US"/>
        </a:p>
      </dgm:t>
    </dgm:pt>
    <dgm:pt modelId="{8547F221-35DC-4CBC-B46F-4F817AD6A16D}" type="sibTrans" cxnId="{5094F370-F7A8-46CA-9D97-CB64C7BE04A4}">
      <dgm:prSet/>
      <dgm:spPr/>
      <dgm:t>
        <a:bodyPr/>
        <a:lstStyle/>
        <a:p>
          <a:endParaRPr lang="en-US"/>
        </a:p>
      </dgm:t>
    </dgm:pt>
    <dgm:pt modelId="{89F66BA2-0353-49DF-8810-0D048C1CF72A}" type="asst">
      <dgm:prSet phldrT="[Text]" custT="1"/>
      <dgm:spPr/>
      <dgm:t>
        <a:bodyPr/>
        <a:lstStyle/>
        <a:p>
          <a:pPr>
            <a:buSzPct val="45000"/>
          </a:pPr>
          <a:r>
            <a:rPr lang="en-US" altLang="en-US" sz="1300" dirty="0" err="1">
              <a:solidFill>
                <a:srgbClr val="000000"/>
              </a:solidFill>
              <a:latin typeface="+mn-lt"/>
            </a:rPr>
            <a:t>Poten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ial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crescut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pentru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investitii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n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infrastructura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rutier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, energetic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,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sanitar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), via PPP,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Fondul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Suveran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300" dirty="0" err="1">
              <a:solidFill>
                <a:srgbClr val="000000"/>
              </a:solidFill>
              <a:latin typeface="+mn-lt"/>
            </a:rPr>
            <a:t>Investi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ii</a:t>
          </a:r>
          <a:r>
            <a:rPr lang="ro-RO" altLang="en-US" sz="13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dirty="0">
              <a:solidFill>
                <a:srgbClr val="000000"/>
              </a:solidFill>
              <a:latin typeface="+mn-lt"/>
            </a:rPr>
            <a:t>etc. </a:t>
          </a:r>
          <a:endParaRPr lang="en-US" sz="1300" dirty="0">
            <a:latin typeface="+mn-lt"/>
          </a:endParaRPr>
        </a:p>
      </dgm:t>
    </dgm:pt>
    <dgm:pt modelId="{2874E788-5BA3-4C13-9196-B47D1D8114A6}" type="parTrans" cxnId="{7BAE378A-B9FA-402C-896C-9A1388016A0D}">
      <dgm:prSet/>
      <dgm:spPr/>
      <dgm:t>
        <a:bodyPr/>
        <a:lstStyle/>
        <a:p>
          <a:endParaRPr lang="en-US"/>
        </a:p>
      </dgm:t>
    </dgm:pt>
    <dgm:pt modelId="{3DF67EC6-564B-4061-9639-D92A66538E69}" type="sibTrans" cxnId="{7BAE378A-B9FA-402C-896C-9A1388016A0D}">
      <dgm:prSet/>
      <dgm:spPr/>
      <dgm:t>
        <a:bodyPr/>
        <a:lstStyle/>
        <a:p>
          <a:endParaRPr lang="en-US"/>
        </a:p>
      </dgm:t>
    </dgm:pt>
    <dgm:pt modelId="{B88EF748-9B58-4E2E-B42B-F26D746A3C70}">
      <dgm:prSet phldrT="[Text]" custT="1"/>
      <dgm:spPr/>
      <dgm:t>
        <a:bodyPr/>
        <a:lstStyle/>
        <a:p>
          <a:pPr>
            <a:buClr>
              <a:srgbClr val="000000"/>
            </a:buClr>
            <a:buSzPct val="100000"/>
            <a:buFont typeface="Calibri" panose="020F0502020204030204" pitchFamily="34" charset="0"/>
            <a:buChar char="-"/>
          </a:pPr>
          <a:r>
            <a:rPr lang="en-US" altLang="en-US" sz="1800" dirty="0" err="1">
              <a:solidFill>
                <a:srgbClr val="000000"/>
              </a:solidFill>
              <a:latin typeface="+mn-lt"/>
            </a:rPr>
            <a:t>cea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800" dirty="0" err="1">
              <a:solidFill>
                <a:srgbClr val="000000"/>
              </a:solidFill>
              <a:latin typeface="+mn-lt"/>
            </a:rPr>
            <a:t>mai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mare </a:t>
          </a:r>
          <a:r>
            <a:rPr lang="en-US" altLang="en-US" sz="1800" dirty="0" err="1">
              <a:solidFill>
                <a:srgbClr val="000000"/>
              </a:solidFill>
              <a:latin typeface="+mn-lt"/>
            </a:rPr>
            <a:t>clas</a:t>
          </a:r>
          <a:r>
            <a:rPr lang="ro-RO" altLang="en-US" sz="18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800" dirty="0" err="1">
              <a:solidFill>
                <a:srgbClr val="000000"/>
              </a:solidFill>
              <a:latin typeface="+mn-lt"/>
            </a:rPr>
            <a:t>investitori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800" dirty="0" err="1">
              <a:solidFill>
                <a:srgbClr val="000000"/>
              </a:solidFill>
              <a:latin typeface="+mn-lt"/>
            </a:rPr>
            <a:t>institu</a:t>
          </a:r>
          <a:r>
            <a:rPr lang="ro-RO" altLang="en-US" sz="18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800" dirty="0" err="1">
              <a:solidFill>
                <a:srgbClr val="000000"/>
              </a:solidFill>
              <a:latin typeface="+mn-lt"/>
            </a:rPr>
            <a:t>ionali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d</a:t>
          </a:r>
          <a:r>
            <a:rPr lang="ro-RO" altLang="en-US" sz="1800" dirty="0">
              <a:solidFill>
                <a:srgbClr val="000000"/>
              </a:solidFill>
              <a:latin typeface="+mn-lt"/>
            </a:rPr>
            <a:t>in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 pia</a:t>
          </a:r>
          <a:r>
            <a:rPr lang="ro-RO" altLang="en-US" sz="18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800" dirty="0">
              <a:solidFill>
                <a:srgbClr val="000000"/>
              </a:solidFill>
              <a:latin typeface="+mn-lt"/>
            </a:rPr>
            <a:t>a local</a:t>
          </a:r>
          <a:r>
            <a:rPr lang="ro-RO" altLang="en-US" sz="1800" dirty="0">
              <a:solidFill>
                <a:srgbClr val="000000"/>
              </a:solidFill>
              <a:latin typeface="+mn-lt"/>
            </a:rPr>
            <a:t>ă</a:t>
          </a:r>
          <a:endParaRPr lang="en-US" sz="1800" dirty="0">
            <a:latin typeface="+mn-lt"/>
          </a:endParaRPr>
        </a:p>
      </dgm:t>
    </dgm:pt>
    <dgm:pt modelId="{F1F459F8-AF5D-48B4-9703-44587E638596}" type="parTrans" cxnId="{004B52B3-EBAA-468F-950A-A7763B650CA1}">
      <dgm:prSet/>
      <dgm:spPr/>
      <dgm:t>
        <a:bodyPr/>
        <a:lstStyle/>
        <a:p>
          <a:endParaRPr lang="en-US"/>
        </a:p>
      </dgm:t>
    </dgm:pt>
    <dgm:pt modelId="{453A4C51-F7E3-42F4-86F7-FE484583F885}" type="sibTrans" cxnId="{004B52B3-EBAA-468F-950A-A7763B650CA1}">
      <dgm:prSet/>
      <dgm:spPr/>
      <dgm:t>
        <a:bodyPr/>
        <a:lstStyle/>
        <a:p>
          <a:endParaRPr lang="en-US"/>
        </a:p>
      </dgm:t>
    </dgm:pt>
    <dgm:pt modelId="{52DC71ED-E9ED-4973-B639-FD33DE5A63D3}">
      <dgm:prSet phldrT="[Text]" custT="1"/>
      <dgm:spPr/>
      <dgm:t>
        <a:bodyPr/>
        <a:lstStyle/>
        <a:p>
          <a:pPr>
            <a:buClr>
              <a:srgbClr val="000000"/>
            </a:buClr>
            <a:buSzPct val="100000"/>
            <a:buFont typeface="Calibri" panose="020F0502020204030204" pitchFamily="34" charset="0"/>
            <a:buChar char="-"/>
          </a:pPr>
          <a:r>
            <a:rPr lang="en-US" altLang="en-US" sz="1600" dirty="0" err="1">
              <a:solidFill>
                <a:srgbClr val="000000"/>
              </a:solidFill>
              <a:latin typeface="+mn-lt"/>
            </a:rPr>
            <a:t>rol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semnificativ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in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succesul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ofertelor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publice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derulate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pe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piata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locala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de capital in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ultimii</a:t>
          </a:r>
          <a:r>
            <a:rPr lang="en-US" altLang="en-US" sz="16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dirty="0" err="1">
              <a:solidFill>
                <a:srgbClr val="000000"/>
              </a:solidFill>
              <a:latin typeface="+mn-lt"/>
            </a:rPr>
            <a:t>ani</a:t>
          </a:r>
          <a:endParaRPr lang="en-US" sz="1600" dirty="0">
            <a:latin typeface="+mn-lt"/>
          </a:endParaRPr>
        </a:p>
      </dgm:t>
    </dgm:pt>
    <dgm:pt modelId="{211F4EA4-055E-4A33-94AF-47F7EE1B878B}" type="parTrans" cxnId="{6F94B012-481A-4FBB-AEF2-8BB3256E4289}">
      <dgm:prSet/>
      <dgm:spPr/>
      <dgm:t>
        <a:bodyPr/>
        <a:lstStyle/>
        <a:p>
          <a:endParaRPr lang="en-US"/>
        </a:p>
      </dgm:t>
    </dgm:pt>
    <dgm:pt modelId="{DF8F5645-81F9-488C-8D36-146F5F80824E}" type="sibTrans" cxnId="{6F94B012-481A-4FBB-AEF2-8BB3256E4289}">
      <dgm:prSet/>
      <dgm:spPr/>
      <dgm:t>
        <a:bodyPr/>
        <a:lstStyle/>
        <a:p>
          <a:endParaRPr lang="en-US"/>
        </a:p>
      </dgm:t>
    </dgm:pt>
    <dgm:pt modelId="{C625FD5C-8FCA-4BC2-A89C-2362F3B29D1F}">
      <dgm:prSet phldrT="[Text]" custT="1"/>
      <dgm:spPr/>
      <dgm:t>
        <a:bodyPr/>
        <a:lstStyle/>
        <a:p>
          <a:pPr>
            <a:buClr>
              <a:srgbClr val="000000"/>
            </a:buClr>
            <a:buSzPct val="100000"/>
            <a:buFont typeface="Calibri" panose="020F0502020204030204" pitchFamily="34" charset="0"/>
            <a:buChar char="-"/>
          </a:pPr>
          <a:r>
            <a:rPr lang="ro-RO" altLang="en-US" sz="1700" dirty="0">
              <a:solidFill>
                <a:srgbClr val="000000"/>
              </a:solidFill>
              <a:latin typeface="+mn-lt"/>
            </a:rPr>
            <a:t>r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esponsabile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pentru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aproape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15% din 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lichiditatea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pie</a:t>
          </a:r>
          <a:r>
            <a:rPr lang="ro-RO" altLang="en-US" sz="17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ei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dirty="0" err="1">
              <a:solidFill>
                <a:srgbClr val="000000"/>
              </a:solidFill>
              <a:latin typeface="+mn-lt"/>
            </a:rPr>
            <a:t>bursiere</a:t>
          </a:r>
          <a:r>
            <a:rPr lang="en-US" altLang="en-US" sz="1700" dirty="0">
              <a:solidFill>
                <a:srgbClr val="000000"/>
              </a:solidFill>
              <a:latin typeface="+mn-lt"/>
            </a:rPr>
            <a:t> locale</a:t>
          </a:r>
          <a:endParaRPr lang="en-US" sz="1700" dirty="0">
            <a:latin typeface="+mn-lt"/>
          </a:endParaRPr>
        </a:p>
      </dgm:t>
    </dgm:pt>
    <dgm:pt modelId="{621CB722-6A12-4757-93D6-D1B7798A1DD8}" type="parTrans" cxnId="{16B38BF7-09AE-42F8-84FF-64CA58D31C0A}">
      <dgm:prSet/>
      <dgm:spPr/>
      <dgm:t>
        <a:bodyPr/>
        <a:lstStyle/>
        <a:p>
          <a:endParaRPr lang="en-US"/>
        </a:p>
      </dgm:t>
    </dgm:pt>
    <dgm:pt modelId="{52728EAB-67A2-444E-A141-48D4D2BDD076}" type="sibTrans" cxnId="{16B38BF7-09AE-42F8-84FF-64CA58D31C0A}">
      <dgm:prSet/>
      <dgm:spPr/>
      <dgm:t>
        <a:bodyPr/>
        <a:lstStyle/>
        <a:p>
          <a:endParaRPr lang="en-US"/>
        </a:p>
      </dgm:t>
    </dgm:pt>
    <dgm:pt modelId="{86D60679-9F25-4993-A7AF-C875E9B8BD4C}" type="pres">
      <dgm:prSet presAssocID="{DD1BF6D4-5593-46F8-9C44-55085D6D5DA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C5EA5-94B8-41BD-82C1-2AB4B472F110}" type="pres">
      <dgm:prSet presAssocID="{E4E08047-FFB1-4FFF-9E37-54F901640281}" presName="hierRoot1" presStyleCnt="0">
        <dgm:presLayoutVars>
          <dgm:hierBranch val="init"/>
        </dgm:presLayoutVars>
      </dgm:prSet>
      <dgm:spPr/>
    </dgm:pt>
    <dgm:pt modelId="{10421C0D-3EF1-4D64-933C-558A2B17E7F7}" type="pres">
      <dgm:prSet presAssocID="{E4E08047-FFB1-4FFF-9E37-54F901640281}" presName="rootComposite1" presStyleCnt="0"/>
      <dgm:spPr/>
    </dgm:pt>
    <dgm:pt modelId="{DCBBDB54-5D5A-408E-85E6-C48FD01D06BC}" type="pres">
      <dgm:prSet presAssocID="{E4E08047-FFB1-4FFF-9E37-54F901640281}" presName="rootText1" presStyleLbl="alignAcc1" presStyleIdx="0" presStyleCnt="0">
        <dgm:presLayoutVars>
          <dgm:chPref val="3"/>
        </dgm:presLayoutVars>
      </dgm:prSet>
      <dgm:spPr/>
    </dgm:pt>
    <dgm:pt modelId="{F666A760-F001-4E68-9129-E19C7C2A0D8F}" type="pres">
      <dgm:prSet presAssocID="{E4E08047-FFB1-4FFF-9E37-54F901640281}" presName="topArc1" presStyleLbl="parChTrans1D1" presStyleIdx="0" presStyleCnt="10"/>
      <dgm:spPr/>
    </dgm:pt>
    <dgm:pt modelId="{BD2EEC8F-78D9-4551-B50F-019377DE6F25}" type="pres">
      <dgm:prSet presAssocID="{E4E08047-FFB1-4FFF-9E37-54F901640281}" presName="bottomArc1" presStyleLbl="parChTrans1D1" presStyleIdx="1" presStyleCnt="10"/>
      <dgm:spPr/>
    </dgm:pt>
    <dgm:pt modelId="{71E47CCB-1F8F-471B-81E9-D87DF489A9FC}" type="pres">
      <dgm:prSet presAssocID="{E4E08047-FFB1-4FFF-9E37-54F901640281}" presName="topConnNode1" presStyleLbl="node1" presStyleIdx="0" presStyleCnt="0"/>
      <dgm:spPr/>
    </dgm:pt>
    <dgm:pt modelId="{776EDF34-36FE-4FA2-8D6B-918CC6626C1E}" type="pres">
      <dgm:prSet presAssocID="{E4E08047-FFB1-4FFF-9E37-54F901640281}" presName="hierChild2" presStyleCnt="0"/>
      <dgm:spPr/>
    </dgm:pt>
    <dgm:pt modelId="{0F962061-96BC-4468-B7FF-431C71BC1663}" type="pres">
      <dgm:prSet presAssocID="{F1F459F8-AF5D-48B4-9703-44587E638596}" presName="Name28" presStyleLbl="parChTrans1D2" presStyleIdx="0" presStyleCnt="4"/>
      <dgm:spPr/>
    </dgm:pt>
    <dgm:pt modelId="{6F817F76-4F60-4DE6-AEBB-4F6A86C05F29}" type="pres">
      <dgm:prSet presAssocID="{B88EF748-9B58-4E2E-B42B-F26D746A3C70}" presName="hierRoot2" presStyleCnt="0">
        <dgm:presLayoutVars>
          <dgm:hierBranch val="init"/>
        </dgm:presLayoutVars>
      </dgm:prSet>
      <dgm:spPr/>
    </dgm:pt>
    <dgm:pt modelId="{209DB886-86BD-4EFF-8358-57DA20DA08EE}" type="pres">
      <dgm:prSet presAssocID="{B88EF748-9B58-4E2E-B42B-F26D746A3C70}" presName="rootComposite2" presStyleCnt="0"/>
      <dgm:spPr/>
    </dgm:pt>
    <dgm:pt modelId="{6392F75F-94A3-4294-98CB-748105E2CB3B}" type="pres">
      <dgm:prSet presAssocID="{B88EF748-9B58-4E2E-B42B-F26D746A3C70}" presName="rootText2" presStyleLbl="alignAcc1" presStyleIdx="0" presStyleCnt="0">
        <dgm:presLayoutVars>
          <dgm:chPref val="3"/>
        </dgm:presLayoutVars>
      </dgm:prSet>
      <dgm:spPr/>
    </dgm:pt>
    <dgm:pt modelId="{4D0D50D0-17B5-465A-8A27-3C28FF482563}" type="pres">
      <dgm:prSet presAssocID="{B88EF748-9B58-4E2E-B42B-F26D746A3C70}" presName="topArc2" presStyleLbl="parChTrans1D1" presStyleIdx="2" presStyleCnt="10"/>
      <dgm:spPr/>
    </dgm:pt>
    <dgm:pt modelId="{3207AAA5-05E4-4070-89C8-0683DECA4AD2}" type="pres">
      <dgm:prSet presAssocID="{B88EF748-9B58-4E2E-B42B-F26D746A3C70}" presName="bottomArc2" presStyleLbl="parChTrans1D1" presStyleIdx="3" presStyleCnt="10"/>
      <dgm:spPr/>
    </dgm:pt>
    <dgm:pt modelId="{6456FF9B-9312-47CB-9EAC-34BDE449D66E}" type="pres">
      <dgm:prSet presAssocID="{B88EF748-9B58-4E2E-B42B-F26D746A3C70}" presName="topConnNode2" presStyleLbl="node2" presStyleIdx="0" presStyleCnt="0"/>
      <dgm:spPr/>
    </dgm:pt>
    <dgm:pt modelId="{9FA52164-D541-41EE-B38F-E2826029618F}" type="pres">
      <dgm:prSet presAssocID="{B88EF748-9B58-4E2E-B42B-F26D746A3C70}" presName="hierChild4" presStyleCnt="0"/>
      <dgm:spPr/>
    </dgm:pt>
    <dgm:pt modelId="{F836F706-6643-4BBB-A973-CDDD802E633F}" type="pres">
      <dgm:prSet presAssocID="{B88EF748-9B58-4E2E-B42B-F26D746A3C70}" presName="hierChild5" presStyleCnt="0"/>
      <dgm:spPr/>
    </dgm:pt>
    <dgm:pt modelId="{3B09FDAA-1AED-4F79-BAFC-7B445D068E50}" type="pres">
      <dgm:prSet presAssocID="{211F4EA4-055E-4A33-94AF-47F7EE1B878B}" presName="Name28" presStyleLbl="parChTrans1D2" presStyleIdx="1" presStyleCnt="4"/>
      <dgm:spPr/>
    </dgm:pt>
    <dgm:pt modelId="{22705EF4-E138-4A74-AB4A-C5A9F65CD59F}" type="pres">
      <dgm:prSet presAssocID="{52DC71ED-E9ED-4973-B639-FD33DE5A63D3}" presName="hierRoot2" presStyleCnt="0">
        <dgm:presLayoutVars>
          <dgm:hierBranch val="init"/>
        </dgm:presLayoutVars>
      </dgm:prSet>
      <dgm:spPr/>
    </dgm:pt>
    <dgm:pt modelId="{E830617E-A5F1-4ACD-8E7C-C349518588E6}" type="pres">
      <dgm:prSet presAssocID="{52DC71ED-E9ED-4973-B639-FD33DE5A63D3}" presName="rootComposite2" presStyleCnt="0"/>
      <dgm:spPr/>
    </dgm:pt>
    <dgm:pt modelId="{48821E49-8C9C-4CA9-ADBB-AB795A67AAC4}" type="pres">
      <dgm:prSet presAssocID="{52DC71ED-E9ED-4973-B639-FD33DE5A63D3}" presName="rootText2" presStyleLbl="alignAcc1" presStyleIdx="0" presStyleCnt="0">
        <dgm:presLayoutVars>
          <dgm:chPref val="3"/>
        </dgm:presLayoutVars>
      </dgm:prSet>
      <dgm:spPr/>
    </dgm:pt>
    <dgm:pt modelId="{EC9294CA-6162-435C-B5F1-598D4DD5D032}" type="pres">
      <dgm:prSet presAssocID="{52DC71ED-E9ED-4973-B639-FD33DE5A63D3}" presName="topArc2" presStyleLbl="parChTrans1D1" presStyleIdx="4" presStyleCnt="10"/>
      <dgm:spPr/>
    </dgm:pt>
    <dgm:pt modelId="{EC972B7E-1706-4413-9B99-C15312A77600}" type="pres">
      <dgm:prSet presAssocID="{52DC71ED-E9ED-4973-B639-FD33DE5A63D3}" presName="bottomArc2" presStyleLbl="parChTrans1D1" presStyleIdx="5" presStyleCnt="10"/>
      <dgm:spPr/>
    </dgm:pt>
    <dgm:pt modelId="{B2C0CAA5-F451-45F9-B754-A173CAA30EF6}" type="pres">
      <dgm:prSet presAssocID="{52DC71ED-E9ED-4973-B639-FD33DE5A63D3}" presName="topConnNode2" presStyleLbl="node2" presStyleIdx="0" presStyleCnt="0"/>
      <dgm:spPr/>
    </dgm:pt>
    <dgm:pt modelId="{7FDE3406-0173-46A7-98A9-47E19848EAA1}" type="pres">
      <dgm:prSet presAssocID="{52DC71ED-E9ED-4973-B639-FD33DE5A63D3}" presName="hierChild4" presStyleCnt="0"/>
      <dgm:spPr/>
    </dgm:pt>
    <dgm:pt modelId="{E396F726-A9A3-4A5B-B901-D9FA2DE43489}" type="pres">
      <dgm:prSet presAssocID="{52DC71ED-E9ED-4973-B639-FD33DE5A63D3}" presName="hierChild5" presStyleCnt="0"/>
      <dgm:spPr/>
    </dgm:pt>
    <dgm:pt modelId="{95DF2969-CA5F-4AF8-81B8-65A95BEB1C0B}" type="pres">
      <dgm:prSet presAssocID="{621CB722-6A12-4757-93D6-D1B7798A1DD8}" presName="Name28" presStyleLbl="parChTrans1D2" presStyleIdx="2" presStyleCnt="4"/>
      <dgm:spPr/>
    </dgm:pt>
    <dgm:pt modelId="{6DE56176-EEE7-4CDE-9EFB-5235AF163552}" type="pres">
      <dgm:prSet presAssocID="{C625FD5C-8FCA-4BC2-A89C-2362F3B29D1F}" presName="hierRoot2" presStyleCnt="0">
        <dgm:presLayoutVars>
          <dgm:hierBranch val="init"/>
        </dgm:presLayoutVars>
      </dgm:prSet>
      <dgm:spPr/>
    </dgm:pt>
    <dgm:pt modelId="{8F0BFD93-8D25-454D-8DD7-D4C2DFC8BDEC}" type="pres">
      <dgm:prSet presAssocID="{C625FD5C-8FCA-4BC2-A89C-2362F3B29D1F}" presName="rootComposite2" presStyleCnt="0"/>
      <dgm:spPr/>
    </dgm:pt>
    <dgm:pt modelId="{5A53A970-C684-4EB4-9508-5BD93FF006A4}" type="pres">
      <dgm:prSet presAssocID="{C625FD5C-8FCA-4BC2-A89C-2362F3B29D1F}" presName="rootText2" presStyleLbl="alignAcc1" presStyleIdx="0" presStyleCnt="0">
        <dgm:presLayoutVars>
          <dgm:chPref val="3"/>
        </dgm:presLayoutVars>
      </dgm:prSet>
      <dgm:spPr/>
    </dgm:pt>
    <dgm:pt modelId="{B71969CD-DF17-4092-A80F-AA798476EA6B}" type="pres">
      <dgm:prSet presAssocID="{C625FD5C-8FCA-4BC2-A89C-2362F3B29D1F}" presName="topArc2" presStyleLbl="parChTrans1D1" presStyleIdx="6" presStyleCnt="10"/>
      <dgm:spPr/>
    </dgm:pt>
    <dgm:pt modelId="{BFB102FA-8139-47E0-94C9-FB3D64E55CD2}" type="pres">
      <dgm:prSet presAssocID="{C625FD5C-8FCA-4BC2-A89C-2362F3B29D1F}" presName="bottomArc2" presStyleLbl="parChTrans1D1" presStyleIdx="7" presStyleCnt="10"/>
      <dgm:spPr/>
    </dgm:pt>
    <dgm:pt modelId="{F22EDA38-FCEA-4997-B341-C6FA2447D79C}" type="pres">
      <dgm:prSet presAssocID="{C625FD5C-8FCA-4BC2-A89C-2362F3B29D1F}" presName="topConnNode2" presStyleLbl="node2" presStyleIdx="0" presStyleCnt="0"/>
      <dgm:spPr/>
    </dgm:pt>
    <dgm:pt modelId="{F8BEE48D-F1EB-48BA-A4FF-8A8564BEBD26}" type="pres">
      <dgm:prSet presAssocID="{C625FD5C-8FCA-4BC2-A89C-2362F3B29D1F}" presName="hierChild4" presStyleCnt="0"/>
      <dgm:spPr/>
    </dgm:pt>
    <dgm:pt modelId="{77042D3B-5D89-49DD-9C5B-8732C74FE73A}" type="pres">
      <dgm:prSet presAssocID="{C625FD5C-8FCA-4BC2-A89C-2362F3B29D1F}" presName="hierChild5" presStyleCnt="0"/>
      <dgm:spPr/>
    </dgm:pt>
    <dgm:pt modelId="{611D8293-09C4-4DDE-8A9B-A5692CE3914E}" type="pres">
      <dgm:prSet presAssocID="{E4E08047-FFB1-4FFF-9E37-54F901640281}" presName="hierChild3" presStyleCnt="0"/>
      <dgm:spPr/>
    </dgm:pt>
    <dgm:pt modelId="{6430ECB2-B481-4CB3-9C49-B03E12A7396A}" type="pres">
      <dgm:prSet presAssocID="{2874E788-5BA3-4C13-9196-B47D1D8114A6}" presName="Name101" presStyleLbl="parChTrans1D2" presStyleIdx="3" presStyleCnt="4"/>
      <dgm:spPr/>
    </dgm:pt>
    <dgm:pt modelId="{C5F2EBD7-96F8-42D9-9E79-BD1FD381A1A5}" type="pres">
      <dgm:prSet presAssocID="{89F66BA2-0353-49DF-8810-0D048C1CF72A}" presName="hierRoot3" presStyleCnt="0">
        <dgm:presLayoutVars>
          <dgm:hierBranch val="init"/>
        </dgm:presLayoutVars>
      </dgm:prSet>
      <dgm:spPr/>
    </dgm:pt>
    <dgm:pt modelId="{F6F0FF0F-F0DC-4DBE-A98C-8EDB6E2FDB24}" type="pres">
      <dgm:prSet presAssocID="{89F66BA2-0353-49DF-8810-0D048C1CF72A}" presName="rootComposite3" presStyleCnt="0"/>
      <dgm:spPr/>
    </dgm:pt>
    <dgm:pt modelId="{9A1835A5-618E-4542-89B2-A9A04DCA9F9C}" type="pres">
      <dgm:prSet presAssocID="{89F66BA2-0353-49DF-8810-0D048C1CF72A}" presName="rootText3" presStyleLbl="alignAcc1" presStyleIdx="0" presStyleCnt="0">
        <dgm:presLayoutVars>
          <dgm:chPref val="3"/>
        </dgm:presLayoutVars>
      </dgm:prSet>
      <dgm:spPr/>
    </dgm:pt>
    <dgm:pt modelId="{4C94FBC1-15D2-4ABF-854A-883A2A69BE45}" type="pres">
      <dgm:prSet presAssocID="{89F66BA2-0353-49DF-8810-0D048C1CF72A}" presName="topArc3" presStyleLbl="parChTrans1D1" presStyleIdx="8" presStyleCnt="10"/>
      <dgm:spPr/>
    </dgm:pt>
    <dgm:pt modelId="{55B6A997-8048-43D0-A4AE-A4E423899C2A}" type="pres">
      <dgm:prSet presAssocID="{89F66BA2-0353-49DF-8810-0D048C1CF72A}" presName="bottomArc3" presStyleLbl="parChTrans1D1" presStyleIdx="9" presStyleCnt="10"/>
      <dgm:spPr/>
    </dgm:pt>
    <dgm:pt modelId="{E0C1A6BB-DCE8-42DC-A36B-4F33D2483DAE}" type="pres">
      <dgm:prSet presAssocID="{89F66BA2-0353-49DF-8810-0D048C1CF72A}" presName="topConnNode3" presStyleLbl="asst1" presStyleIdx="0" presStyleCnt="0"/>
      <dgm:spPr/>
    </dgm:pt>
    <dgm:pt modelId="{AE0FD09F-089D-4B7C-B5D5-7427E01B53F9}" type="pres">
      <dgm:prSet presAssocID="{89F66BA2-0353-49DF-8810-0D048C1CF72A}" presName="hierChild6" presStyleCnt="0"/>
      <dgm:spPr/>
    </dgm:pt>
    <dgm:pt modelId="{73F1C856-9058-4C1B-A822-65F6FE050BBA}" type="pres">
      <dgm:prSet presAssocID="{89F66BA2-0353-49DF-8810-0D048C1CF72A}" presName="hierChild7" presStyleCnt="0"/>
      <dgm:spPr/>
    </dgm:pt>
  </dgm:ptLst>
  <dgm:cxnLst>
    <dgm:cxn modelId="{BF200804-99BF-4B2F-B75E-22978B999ACA}" type="presOf" srcId="{F1F459F8-AF5D-48B4-9703-44587E638596}" destId="{0F962061-96BC-4468-B7FF-431C71BC1663}" srcOrd="0" destOrd="0" presId="urn:microsoft.com/office/officeart/2008/layout/HalfCircleOrganizationChart"/>
    <dgm:cxn modelId="{6F94B012-481A-4FBB-AEF2-8BB3256E4289}" srcId="{E4E08047-FFB1-4FFF-9E37-54F901640281}" destId="{52DC71ED-E9ED-4973-B639-FD33DE5A63D3}" srcOrd="2" destOrd="0" parTransId="{211F4EA4-055E-4A33-94AF-47F7EE1B878B}" sibTransId="{DF8F5645-81F9-488C-8D36-146F5F80824E}"/>
    <dgm:cxn modelId="{282A7920-A354-4199-A5A3-353A9865B198}" type="presOf" srcId="{211F4EA4-055E-4A33-94AF-47F7EE1B878B}" destId="{3B09FDAA-1AED-4F79-BAFC-7B445D068E50}" srcOrd="0" destOrd="0" presId="urn:microsoft.com/office/officeart/2008/layout/HalfCircleOrganizationChart"/>
    <dgm:cxn modelId="{3AE60724-18BA-4525-B143-E8D6835533D4}" type="presOf" srcId="{B88EF748-9B58-4E2E-B42B-F26D746A3C70}" destId="{6392F75F-94A3-4294-98CB-748105E2CB3B}" srcOrd="0" destOrd="0" presId="urn:microsoft.com/office/officeart/2008/layout/HalfCircleOrganizationChart"/>
    <dgm:cxn modelId="{4163FE2D-7C72-442B-8E59-33789CDAF4E0}" type="presOf" srcId="{2874E788-5BA3-4C13-9196-B47D1D8114A6}" destId="{6430ECB2-B481-4CB3-9C49-B03E12A7396A}" srcOrd="0" destOrd="0" presId="urn:microsoft.com/office/officeart/2008/layout/HalfCircleOrganizationChart"/>
    <dgm:cxn modelId="{1AD0025D-6D81-49B0-A124-5CFB50503872}" type="presOf" srcId="{621CB722-6A12-4757-93D6-D1B7798A1DD8}" destId="{95DF2969-CA5F-4AF8-81B8-65A95BEB1C0B}" srcOrd="0" destOrd="0" presId="urn:microsoft.com/office/officeart/2008/layout/HalfCircleOrganizationChart"/>
    <dgm:cxn modelId="{1682A050-9B76-4FA1-A89C-3B063ABA3E3E}" type="presOf" srcId="{E4E08047-FFB1-4FFF-9E37-54F901640281}" destId="{DCBBDB54-5D5A-408E-85E6-C48FD01D06BC}" srcOrd="0" destOrd="0" presId="urn:microsoft.com/office/officeart/2008/layout/HalfCircleOrganizationChart"/>
    <dgm:cxn modelId="{5094F370-F7A8-46CA-9D97-CB64C7BE04A4}" srcId="{DD1BF6D4-5593-46F8-9C44-55085D6D5DA7}" destId="{E4E08047-FFB1-4FFF-9E37-54F901640281}" srcOrd="0" destOrd="0" parTransId="{88FDB742-8FAE-404D-8266-1E0D76F4BEE1}" sibTransId="{8547F221-35DC-4CBC-B46F-4F817AD6A16D}"/>
    <dgm:cxn modelId="{7BAE378A-B9FA-402C-896C-9A1388016A0D}" srcId="{E4E08047-FFB1-4FFF-9E37-54F901640281}" destId="{89F66BA2-0353-49DF-8810-0D048C1CF72A}" srcOrd="0" destOrd="0" parTransId="{2874E788-5BA3-4C13-9196-B47D1D8114A6}" sibTransId="{3DF67EC6-564B-4061-9639-D92A66538E69}"/>
    <dgm:cxn modelId="{1DA9AA8F-796B-4EA8-8B96-B974A1AC9878}" type="presOf" srcId="{DD1BF6D4-5593-46F8-9C44-55085D6D5DA7}" destId="{86D60679-9F25-4993-A7AF-C875E9B8BD4C}" srcOrd="0" destOrd="0" presId="urn:microsoft.com/office/officeart/2008/layout/HalfCircleOrganizationChart"/>
    <dgm:cxn modelId="{D42A07B1-F31A-443C-878E-AFA65A136C9D}" type="presOf" srcId="{E4E08047-FFB1-4FFF-9E37-54F901640281}" destId="{71E47CCB-1F8F-471B-81E9-D87DF489A9FC}" srcOrd="1" destOrd="0" presId="urn:microsoft.com/office/officeart/2008/layout/HalfCircleOrganizationChart"/>
    <dgm:cxn modelId="{27BAD2B2-0AE6-41E0-BCAE-7FE648138F25}" type="presOf" srcId="{B88EF748-9B58-4E2E-B42B-F26D746A3C70}" destId="{6456FF9B-9312-47CB-9EAC-34BDE449D66E}" srcOrd="1" destOrd="0" presId="urn:microsoft.com/office/officeart/2008/layout/HalfCircleOrganizationChart"/>
    <dgm:cxn modelId="{004B52B3-EBAA-468F-950A-A7763B650CA1}" srcId="{E4E08047-FFB1-4FFF-9E37-54F901640281}" destId="{B88EF748-9B58-4E2E-B42B-F26D746A3C70}" srcOrd="1" destOrd="0" parTransId="{F1F459F8-AF5D-48B4-9703-44587E638596}" sibTransId="{453A4C51-F7E3-42F4-86F7-FE484583F885}"/>
    <dgm:cxn modelId="{D7ACD1D5-E699-4B56-B95F-306BDD2FA4E2}" type="presOf" srcId="{52DC71ED-E9ED-4973-B639-FD33DE5A63D3}" destId="{B2C0CAA5-F451-45F9-B754-A173CAA30EF6}" srcOrd="1" destOrd="0" presId="urn:microsoft.com/office/officeart/2008/layout/HalfCircleOrganizationChart"/>
    <dgm:cxn modelId="{437EF9D7-1303-4267-8BB1-A0E57E221D07}" type="presOf" srcId="{52DC71ED-E9ED-4973-B639-FD33DE5A63D3}" destId="{48821E49-8C9C-4CA9-ADBB-AB795A67AAC4}" srcOrd="0" destOrd="0" presId="urn:microsoft.com/office/officeart/2008/layout/HalfCircleOrganizationChart"/>
    <dgm:cxn modelId="{9C11F6D9-7A7B-4DBB-93EF-EB9DFB79A53A}" type="presOf" srcId="{C625FD5C-8FCA-4BC2-A89C-2362F3B29D1F}" destId="{5A53A970-C684-4EB4-9508-5BD93FF006A4}" srcOrd="0" destOrd="0" presId="urn:microsoft.com/office/officeart/2008/layout/HalfCircleOrganizationChart"/>
    <dgm:cxn modelId="{C1EEEBDB-9178-4858-8CDA-CC1EECE9A5A7}" type="presOf" srcId="{89F66BA2-0353-49DF-8810-0D048C1CF72A}" destId="{9A1835A5-618E-4542-89B2-A9A04DCA9F9C}" srcOrd="0" destOrd="0" presId="urn:microsoft.com/office/officeart/2008/layout/HalfCircleOrganizationChart"/>
    <dgm:cxn modelId="{689CC6ED-1BFA-41FE-9385-BA905BEAC97C}" type="presOf" srcId="{C625FD5C-8FCA-4BC2-A89C-2362F3B29D1F}" destId="{F22EDA38-FCEA-4997-B341-C6FA2447D79C}" srcOrd="1" destOrd="0" presId="urn:microsoft.com/office/officeart/2008/layout/HalfCircleOrganizationChart"/>
    <dgm:cxn modelId="{9296DEF6-B38B-4C9F-A711-1A47593685DB}" type="presOf" srcId="{89F66BA2-0353-49DF-8810-0D048C1CF72A}" destId="{E0C1A6BB-DCE8-42DC-A36B-4F33D2483DAE}" srcOrd="1" destOrd="0" presId="urn:microsoft.com/office/officeart/2008/layout/HalfCircleOrganizationChart"/>
    <dgm:cxn modelId="{16B38BF7-09AE-42F8-84FF-64CA58D31C0A}" srcId="{E4E08047-FFB1-4FFF-9E37-54F901640281}" destId="{C625FD5C-8FCA-4BC2-A89C-2362F3B29D1F}" srcOrd="3" destOrd="0" parTransId="{621CB722-6A12-4757-93D6-D1B7798A1DD8}" sibTransId="{52728EAB-67A2-444E-A141-48D4D2BDD076}"/>
    <dgm:cxn modelId="{C073B506-88D4-41BE-98BE-F97C3DFA61D8}" type="presParOf" srcId="{86D60679-9F25-4993-A7AF-C875E9B8BD4C}" destId="{627C5EA5-94B8-41BD-82C1-2AB4B472F110}" srcOrd="0" destOrd="0" presId="urn:microsoft.com/office/officeart/2008/layout/HalfCircleOrganizationChart"/>
    <dgm:cxn modelId="{F1BFEAD5-9D22-4B95-ADA2-DD9A486B84E5}" type="presParOf" srcId="{627C5EA5-94B8-41BD-82C1-2AB4B472F110}" destId="{10421C0D-3EF1-4D64-933C-558A2B17E7F7}" srcOrd="0" destOrd="0" presId="urn:microsoft.com/office/officeart/2008/layout/HalfCircleOrganizationChart"/>
    <dgm:cxn modelId="{98BA7D8B-3564-48CB-9F33-12A1347DF8A2}" type="presParOf" srcId="{10421C0D-3EF1-4D64-933C-558A2B17E7F7}" destId="{DCBBDB54-5D5A-408E-85E6-C48FD01D06BC}" srcOrd="0" destOrd="0" presId="urn:microsoft.com/office/officeart/2008/layout/HalfCircleOrganizationChart"/>
    <dgm:cxn modelId="{C6924CF1-B6B8-4408-9A2A-424A51FE24D2}" type="presParOf" srcId="{10421C0D-3EF1-4D64-933C-558A2B17E7F7}" destId="{F666A760-F001-4E68-9129-E19C7C2A0D8F}" srcOrd="1" destOrd="0" presId="urn:microsoft.com/office/officeart/2008/layout/HalfCircleOrganizationChart"/>
    <dgm:cxn modelId="{7CA25B8B-F754-4AD0-BCE3-AC61387C4E49}" type="presParOf" srcId="{10421C0D-3EF1-4D64-933C-558A2B17E7F7}" destId="{BD2EEC8F-78D9-4551-B50F-019377DE6F25}" srcOrd="2" destOrd="0" presId="urn:microsoft.com/office/officeart/2008/layout/HalfCircleOrganizationChart"/>
    <dgm:cxn modelId="{EF062039-46F9-422D-BBCE-E090A1BC90D5}" type="presParOf" srcId="{10421C0D-3EF1-4D64-933C-558A2B17E7F7}" destId="{71E47CCB-1F8F-471B-81E9-D87DF489A9FC}" srcOrd="3" destOrd="0" presId="urn:microsoft.com/office/officeart/2008/layout/HalfCircleOrganizationChart"/>
    <dgm:cxn modelId="{65737B0A-D976-48FC-9122-B7436B1365DF}" type="presParOf" srcId="{627C5EA5-94B8-41BD-82C1-2AB4B472F110}" destId="{776EDF34-36FE-4FA2-8D6B-918CC6626C1E}" srcOrd="1" destOrd="0" presId="urn:microsoft.com/office/officeart/2008/layout/HalfCircleOrganizationChart"/>
    <dgm:cxn modelId="{A53B2EB9-1721-4F10-9D3F-9AD6F9E86CFF}" type="presParOf" srcId="{776EDF34-36FE-4FA2-8D6B-918CC6626C1E}" destId="{0F962061-96BC-4468-B7FF-431C71BC1663}" srcOrd="0" destOrd="0" presId="urn:microsoft.com/office/officeart/2008/layout/HalfCircleOrganizationChart"/>
    <dgm:cxn modelId="{BD449B82-0AC2-46E2-B884-B18CA3E6F9BF}" type="presParOf" srcId="{776EDF34-36FE-4FA2-8D6B-918CC6626C1E}" destId="{6F817F76-4F60-4DE6-AEBB-4F6A86C05F29}" srcOrd="1" destOrd="0" presId="urn:microsoft.com/office/officeart/2008/layout/HalfCircleOrganizationChart"/>
    <dgm:cxn modelId="{A45064AA-7D07-4AFC-AA40-C6B8FBF4227F}" type="presParOf" srcId="{6F817F76-4F60-4DE6-AEBB-4F6A86C05F29}" destId="{209DB886-86BD-4EFF-8358-57DA20DA08EE}" srcOrd="0" destOrd="0" presId="urn:microsoft.com/office/officeart/2008/layout/HalfCircleOrganizationChart"/>
    <dgm:cxn modelId="{4B3FB1B1-B0F8-4B1B-9A6D-220E5084D2A4}" type="presParOf" srcId="{209DB886-86BD-4EFF-8358-57DA20DA08EE}" destId="{6392F75F-94A3-4294-98CB-748105E2CB3B}" srcOrd="0" destOrd="0" presId="urn:microsoft.com/office/officeart/2008/layout/HalfCircleOrganizationChart"/>
    <dgm:cxn modelId="{34947E14-B689-476F-835E-6938A3CAAE72}" type="presParOf" srcId="{209DB886-86BD-4EFF-8358-57DA20DA08EE}" destId="{4D0D50D0-17B5-465A-8A27-3C28FF482563}" srcOrd="1" destOrd="0" presId="urn:microsoft.com/office/officeart/2008/layout/HalfCircleOrganizationChart"/>
    <dgm:cxn modelId="{0B76B7D0-0E51-4F14-9B99-0CEC016944AC}" type="presParOf" srcId="{209DB886-86BD-4EFF-8358-57DA20DA08EE}" destId="{3207AAA5-05E4-4070-89C8-0683DECA4AD2}" srcOrd="2" destOrd="0" presId="urn:microsoft.com/office/officeart/2008/layout/HalfCircleOrganizationChart"/>
    <dgm:cxn modelId="{72DCE373-9B0E-4218-A708-610424C5AFCA}" type="presParOf" srcId="{209DB886-86BD-4EFF-8358-57DA20DA08EE}" destId="{6456FF9B-9312-47CB-9EAC-34BDE449D66E}" srcOrd="3" destOrd="0" presId="urn:microsoft.com/office/officeart/2008/layout/HalfCircleOrganizationChart"/>
    <dgm:cxn modelId="{60336C2B-B0C3-4695-95A7-66BC3AD5BC1C}" type="presParOf" srcId="{6F817F76-4F60-4DE6-AEBB-4F6A86C05F29}" destId="{9FA52164-D541-41EE-B38F-E2826029618F}" srcOrd="1" destOrd="0" presId="urn:microsoft.com/office/officeart/2008/layout/HalfCircleOrganizationChart"/>
    <dgm:cxn modelId="{8B7AAC10-AC96-4327-A2EB-E80344997355}" type="presParOf" srcId="{6F817F76-4F60-4DE6-AEBB-4F6A86C05F29}" destId="{F836F706-6643-4BBB-A973-CDDD802E633F}" srcOrd="2" destOrd="0" presId="urn:microsoft.com/office/officeart/2008/layout/HalfCircleOrganizationChart"/>
    <dgm:cxn modelId="{2BA02868-8A6B-4559-BFDD-9AE57358CE03}" type="presParOf" srcId="{776EDF34-36FE-4FA2-8D6B-918CC6626C1E}" destId="{3B09FDAA-1AED-4F79-BAFC-7B445D068E50}" srcOrd="2" destOrd="0" presId="urn:microsoft.com/office/officeart/2008/layout/HalfCircleOrganizationChart"/>
    <dgm:cxn modelId="{DE7C8304-49A7-4D51-963A-35707D3201AD}" type="presParOf" srcId="{776EDF34-36FE-4FA2-8D6B-918CC6626C1E}" destId="{22705EF4-E138-4A74-AB4A-C5A9F65CD59F}" srcOrd="3" destOrd="0" presId="urn:microsoft.com/office/officeart/2008/layout/HalfCircleOrganizationChart"/>
    <dgm:cxn modelId="{0F107D71-4F58-4848-8420-564A37FB8DE6}" type="presParOf" srcId="{22705EF4-E138-4A74-AB4A-C5A9F65CD59F}" destId="{E830617E-A5F1-4ACD-8E7C-C349518588E6}" srcOrd="0" destOrd="0" presId="urn:microsoft.com/office/officeart/2008/layout/HalfCircleOrganizationChart"/>
    <dgm:cxn modelId="{F2028384-F0E8-4668-8C78-165691FD667E}" type="presParOf" srcId="{E830617E-A5F1-4ACD-8E7C-C349518588E6}" destId="{48821E49-8C9C-4CA9-ADBB-AB795A67AAC4}" srcOrd="0" destOrd="0" presId="urn:microsoft.com/office/officeart/2008/layout/HalfCircleOrganizationChart"/>
    <dgm:cxn modelId="{AA158793-379E-4B85-92B3-7CC0721315F6}" type="presParOf" srcId="{E830617E-A5F1-4ACD-8E7C-C349518588E6}" destId="{EC9294CA-6162-435C-B5F1-598D4DD5D032}" srcOrd="1" destOrd="0" presId="urn:microsoft.com/office/officeart/2008/layout/HalfCircleOrganizationChart"/>
    <dgm:cxn modelId="{FD0E842E-8E29-4F82-A8E5-B43E02E7F0DD}" type="presParOf" srcId="{E830617E-A5F1-4ACD-8E7C-C349518588E6}" destId="{EC972B7E-1706-4413-9B99-C15312A77600}" srcOrd="2" destOrd="0" presId="urn:microsoft.com/office/officeart/2008/layout/HalfCircleOrganizationChart"/>
    <dgm:cxn modelId="{C6BF32AE-ACD6-45C8-B3F3-D8E23CFC42F3}" type="presParOf" srcId="{E830617E-A5F1-4ACD-8E7C-C349518588E6}" destId="{B2C0CAA5-F451-45F9-B754-A173CAA30EF6}" srcOrd="3" destOrd="0" presId="urn:microsoft.com/office/officeart/2008/layout/HalfCircleOrganizationChart"/>
    <dgm:cxn modelId="{B70BCE81-5516-4C29-BFCC-138E2433186A}" type="presParOf" srcId="{22705EF4-E138-4A74-AB4A-C5A9F65CD59F}" destId="{7FDE3406-0173-46A7-98A9-47E19848EAA1}" srcOrd="1" destOrd="0" presId="urn:microsoft.com/office/officeart/2008/layout/HalfCircleOrganizationChart"/>
    <dgm:cxn modelId="{770D9BA6-0AA5-459D-A66B-2620F5269E99}" type="presParOf" srcId="{22705EF4-E138-4A74-AB4A-C5A9F65CD59F}" destId="{E396F726-A9A3-4A5B-B901-D9FA2DE43489}" srcOrd="2" destOrd="0" presId="urn:microsoft.com/office/officeart/2008/layout/HalfCircleOrganizationChart"/>
    <dgm:cxn modelId="{8C843EED-E8F1-4050-B49A-91E7B79DCE92}" type="presParOf" srcId="{776EDF34-36FE-4FA2-8D6B-918CC6626C1E}" destId="{95DF2969-CA5F-4AF8-81B8-65A95BEB1C0B}" srcOrd="4" destOrd="0" presId="urn:microsoft.com/office/officeart/2008/layout/HalfCircleOrganizationChart"/>
    <dgm:cxn modelId="{4D3B8C82-2AE1-497E-8DAC-FB7724D50FDE}" type="presParOf" srcId="{776EDF34-36FE-4FA2-8D6B-918CC6626C1E}" destId="{6DE56176-EEE7-4CDE-9EFB-5235AF163552}" srcOrd="5" destOrd="0" presId="urn:microsoft.com/office/officeart/2008/layout/HalfCircleOrganizationChart"/>
    <dgm:cxn modelId="{9E91A051-21D6-426E-9C11-0D2BD6C335D7}" type="presParOf" srcId="{6DE56176-EEE7-4CDE-9EFB-5235AF163552}" destId="{8F0BFD93-8D25-454D-8DD7-D4C2DFC8BDEC}" srcOrd="0" destOrd="0" presId="urn:microsoft.com/office/officeart/2008/layout/HalfCircleOrganizationChart"/>
    <dgm:cxn modelId="{51B8E5D2-AC44-479B-9676-130046F7CCC7}" type="presParOf" srcId="{8F0BFD93-8D25-454D-8DD7-D4C2DFC8BDEC}" destId="{5A53A970-C684-4EB4-9508-5BD93FF006A4}" srcOrd="0" destOrd="0" presId="urn:microsoft.com/office/officeart/2008/layout/HalfCircleOrganizationChart"/>
    <dgm:cxn modelId="{322B5CF3-A587-4673-A32C-664923586C91}" type="presParOf" srcId="{8F0BFD93-8D25-454D-8DD7-D4C2DFC8BDEC}" destId="{B71969CD-DF17-4092-A80F-AA798476EA6B}" srcOrd="1" destOrd="0" presId="urn:microsoft.com/office/officeart/2008/layout/HalfCircleOrganizationChart"/>
    <dgm:cxn modelId="{AA64B715-F678-4EF9-A509-EC3311CFC5A4}" type="presParOf" srcId="{8F0BFD93-8D25-454D-8DD7-D4C2DFC8BDEC}" destId="{BFB102FA-8139-47E0-94C9-FB3D64E55CD2}" srcOrd="2" destOrd="0" presId="urn:microsoft.com/office/officeart/2008/layout/HalfCircleOrganizationChart"/>
    <dgm:cxn modelId="{C761950B-3C11-4520-BBC8-5328656D927E}" type="presParOf" srcId="{8F0BFD93-8D25-454D-8DD7-D4C2DFC8BDEC}" destId="{F22EDA38-FCEA-4997-B341-C6FA2447D79C}" srcOrd="3" destOrd="0" presId="urn:microsoft.com/office/officeart/2008/layout/HalfCircleOrganizationChart"/>
    <dgm:cxn modelId="{4B96EA3C-B81A-46A5-BAD2-0117EC40ACF6}" type="presParOf" srcId="{6DE56176-EEE7-4CDE-9EFB-5235AF163552}" destId="{F8BEE48D-F1EB-48BA-A4FF-8A8564BEBD26}" srcOrd="1" destOrd="0" presId="urn:microsoft.com/office/officeart/2008/layout/HalfCircleOrganizationChart"/>
    <dgm:cxn modelId="{A6DC0346-2174-4A00-8D96-77B54E25C493}" type="presParOf" srcId="{6DE56176-EEE7-4CDE-9EFB-5235AF163552}" destId="{77042D3B-5D89-49DD-9C5B-8732C74FE73A}" srcOrd="2" destOrd="0" presId="urn:microsoft.com/office/officeart/2008/layout/HalfCircleOrganizationChart"/>
    <dgm:cxn modelId="{9D024D41-8156-450F-81E5-AB398C76A51F}" type="presParOf" srcId="{627C5EA5-94B8-41BD-82C1-2AB4B472F110}" destId="{611D8293-09C4-4DDE-8A9B-A5692CE3914E}" srcOrd="2" destOrd="0" presId="urn:microsoft.com/office/officeart/2008/layout/HalfCircleOrganizationChart"/>
    <dgm:cxn modelId="{2DB0E041-F662-4D7C-91FD-95B840672F0A}" type="presParOf" srcId="{611D8293-09C4-4DDE-8A9B-A5692CE3914E}" destId="{6430ECB2-B481-4CB3-9C49-B03E12A7396A}" srcOrd="0" destOrd="0" presId="urn:microsoft.com/office/officeart/2008/layout/HalfCircleOrganizationChart"/>
    <dgm:cxn modelId="{8975531C-9515-4CEA-BF5E-65A4C0E8E965}" type="presParOf" srcId="{611D8293-09C4-4DDE-8A9B-A5692CE3914E}" destId="{C5F2EBD7-96F8-42D9-9E79-BD1FD381A1A5}" srcOrd="1" destOrd="0" presId="urn:microsoft.com/office/officeart/2008/layout/HalfCircleOrganizationChart"/>
    <dgm:cxn modelId="{193C0B7E-B88F-4DA3-B568-CC120FB38DB1}" type="presParOf" srcId="{C5F2EBD7-96F8-42D9-9E79-BD1FD381A1A5}" destId="{F6F0FF0F-F0DC-4DBE-A98C-8EDB6E2FDB24}" srcOrd="0" destOrd="0" presId="urn:microsoft.com/office/officeart/2008/layout/HalfCircleOrganizationChart"/>
    <dgm:cxn modelId="{FE7527B6-F72E-4035-A344-F372B9A72C29}" type="presParOf" srcId="{F6F0FF0F-F0DC-4DBE-A98C-8EDB6E2FDB24}" destId="{9A1835A5-618E-4542-89B2-A9A04DCA9F9C}" srcOrd="0" destOrd="0" presId="urn:microsoft.com/office/officeart/2008/layout/HalfCircleOrganizationChart"/>
    <dgm:cxn modelId="{8BF0BC09-C3A1-4470-9232-DB781257FB48}" type="presParOf" srcId="{F6F0FF0F-F0DC-4DBE-A98C-8EDB6E2FDB24}" destId="{4C94FBC1-15D2-4ABF-854A-883A2A69BE45}" srcOrd="1" destOrd="0" presId="urn:microsoft.com/office/officeart/2008/layout/HalfCircleOrganizationChart"/>
    <dgm:cxn modelId="{DACE563F-7B0E-4367-AFC7-21381A2A272B}" type="presParOf" srcId="{F6F0FF0F-F0DC-4DBE-A98C-8EDB6E2FDB24}" destId="{55B6A997-8048-43D0-A4AE-A4E423899C2A}" srcOrd="2" destOrd="0" presId="urn:microsoft.com/office/officeart/2008/layout/HalfCircleOrganizationChart"/>
    <dgm:cxn modelId="{3E89671B-BE0A-447F-9CA7-FA05D2E3BABF}" type="presParOf" srcId="{F6F0FF0F-F0DC-4DBE-A98C-8EDB6E2FDB24}" destId="{E0C1A6BB-DCE8-42DC-A36B-4F33D2483DAE}" srcOrd="3" destOrd="0" presId="urn:microsoft.com/office/officeart/2008/layout/HalfCircleOrganizationChart"/>
    <dgm:cxn modelId="{6A83C187-C64A-4212-9C59-917EBDA50D48}" type="presParOf" srcId="{C5F2EBD7-96F8-42D9-9E79-BD1FD381A1A5}" destId="{AE0FD09F-089D-4B7C-B5D5-7427E01B53F9}" srcOrd="1" destOrd="0" presId="urn:microsoft.com/office/officeart/2008/layout/HalfCircleOrganizationChart"/>
    <dgm:cxn modelId="{93550C7C-8B2D-4D96-81A6-E001C949C166}" type="presParOf" srcId="{C5F2EBD7-96F8-42D9-9E79-BD1FD381A1A5}" destId="{73F1C856-9058-4C1B-A822-65F6FE050BB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45F38-9993-47B5-B798-BDD6C7356B8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F8888-45E0-40B5-9A84-77262D1E9C71}">
      <dgm:prSet custT="1"/>
      <dgm:spPr/>
      <dgm:t>
        <a:bodyPr/>
        <a:lstStyle/>
        <a:p>
          <a:r>
            <a:rPr lang="ro-RO" sz="1400" dirty="0">
              <a:solidFill>
                <a:schemeClr val="tx1"/>
              </a:solidFill>
            </a:rPr>
            <a:t>„Fondurile de pensii cu </a:t>
          </a:r>
          <a:r>
            <a:rPr lang="ro-RO" sz="1400" b="1" dirty="0">
              <a:solidFill>
                <a:schemeClr val="tx1"/>
              </a:solidFill>
            </a:rPr>
            <a:t>cele mai bune randamente reale (ajustate cu inflația și comisioanele)” într-un panel de 15 state membre UE</a:t>
          </a:r>
          <a:r>
            <a:rPr lang="ro-RO" sz="1400" dirty="0">
              <a:solidFill>
                <a:schemeClr val="tx1"/>
              </a:solidFill>
            </a:rPr>
            <a:t>, pentru perioada 2008-2015, conform unui studiu realizat de Better Finance, Federația Europeană a Consumatorilor de Produse Financiare („Pension Savings. The Real Return”, 2016)</a:t>
          </a:r>
          <a:endParaRPr lang="en-US" sz="1400" dirty="0">
            <a:solidFill>
              <a:schemeClr val="tx1"/>
            </a:solidFill>
          </a:endParaRPr>
        </a:p>
      </dgm:t>
    </dgm:pt>
    <dgm:pt modelId="{6EC68C31-B5AF-4819-8E15-1B6330E3AEC5}" type="parTrans" cxnId="{C604DB8F-5CF5-4C76-AFAE-BB826CC67DB0}">
      <dgm:prSet/>
      <dgm:spPr/>
      <dgm:t>
        <a:bodyPr/>
        <a:lstStyle/>
        <a:p>
          <a:endParaRPr lang="en-US"/>
        </a:p>
      </dgm:t>
    </dgm:pt>
    <dgm:pt modelId="{966617CF-BE87-465A-A752-79C550878497}" type="sibTrans" cxnId="{C604DB8F-5CF5-4C76-AFAE-BB826CC67DB0}">
      <dgm:prSet/>
      <dgm:spPr/>
      <dgm:t>
        <a:bodyPr/>
        <a:lstStyle/>
        <a:p>
          <a:endParaRPr lang="en-US"/>
        </a:p>
      </dgm:t>
    </dgm:pt>
    <dgm:pt modelId="{B1C9B3F4-0DEE-4F7A-8AA0-93066139055B}">
      <dgm:prSet custT="1"/>
      <dgm:spPr/>
      <dgm:t>
        <a:bodyPr/>
        <a:lstStyle/>
        <a:p>
          <a:r>
            <a:rPr lang="ro-RO" sz="1400" dirty="0">
              <a:solidFill>
                <a:schemeClr val="tx1"/>
              </a:solidFill>
            </a:rPr>
            <a:t>„</a:t>
          </a:r>
          <a:r>
            <a:rPr lang="en-US" sz="1400" dirty="0" err="1">
              <a:solidFill>
                <a:schemeClr val="tx1"/>
              </a:solidFill>
            </a:rPr>
            <a:t>Pilonul</a:t>
          </a:r>
          <a:r>
            <a:rPr lang="en-US" sz="1400" dirty="0">
              <a:solidFill>
                <a:schemeClr val="tx1"/>
              </a:solidFill>
            </a:rPr>
            <a:t> II a </a:t>
          </a:r>
          <a:r>
            <a:rPr lang="ro-RO" sz="1400" dirty="0">
              <a:solidFill>
                <a:schemeClr val="tx1"/>
              </a:solidFill>
            </a:rPr>
            <a:t>î</a:t>
          </a:r>
          <a:r>
            <a:rPr lang="en-US" sz="1400" dirty="0" err="1">
              <a:solidFill>
                <a:schemeClr val="tx1"/>
              </a:solidFill>
            </a:rPr>
            <a:t>nregistrat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randamente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investi</a:t>
          </a:r>
          <a:r>
            <a:rPr lang="ro-RO" sz="1400" b="1" dirty="0">
              <a:solidFill>
                <a:schemeClr val="tx1"/>
              </a:solidFill>
            </a:rPr>
            <a:t>ț</a:t>
          </a:r>
          <a:r>
            <a:rPr lang="en-US" sz="1400" b="1" dirty="0" err="1">
              <a:solidFill>
                <a:schemeClr val="tx1"/>
              </a:solidFill>
            </a:rPr>
            <a:t>ionale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pozitive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de la </a:t>
          </a:r>
          <a:r>
            <a:rPr lang="en-US" sz="1400" dirty="0" err="1">
              <a:solidFill>
                <a:schemeClr val="tx1"/>
              </a:solidFill>
            </a:rPr>
            <a:t>lansarea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sa</a:t>
          </a:r>
          <a:r>
            <a:rPr lang="en-US" sz="1400" dirty="0">
              <a:solidFill>
                <a:schemeClr val="tx1"/>
              </a:solidFill>
            </a:rPr>
            <a:t> din 2008. Se </a:t>
          </a:r>
          <a:r>
            <a:rPr lang="en-US" sz="1400" dirty="0" err="1">
              <a:solidFill>
                <a:schemeClr val="tx1"/>
              </a:solidFill>
            </a:rPr>
            <a:t>poate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spune</a:t>
          </a:r>
          <a:r>
            <a:rPr lang="en-US" sz="1400" dirty="0">
              <a:solidFill>
                <a:schemeClr val="tx1"/>
              </a:solidFill>
            </a:rPr>
            <a:t> c</a:t>
          </a:r>
          <a:r>
            <a:rPr lang="ro-RO" sz="1400" dirty="0">
              <a:solidFill>
                <a:schemeClr val="tx1"/>
              </a:solidFill>
            </a:rPr>
            <a:t>ă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Pilonul</a:t>
          </a:r>
          <a:r>
            <a:rPr lang="en-US" sz="1400" dirty="0">
              <a:solidFill>
                <a:schemeClr val="tx1"/>
              </a:solidFill>
            </a:rPr>
            <a:t> II se </a:t>
          </a:r>
          <a:r>
            <a:rPr lang="en-US" sz="1400" dirty="0" err="1">
              <a:solidFill>
                <a:schemeClr val="tx1"/>
              </a:solidFill>
            </a:rPr>
            <a:t>bucur</a:t>
          </a:r>
          <a:r>
            <a:rPr lang="ro-RO" sz="1400" dirty="0">
              <a:solidFill>
                <a:schemeClr val="tx1"/>
              </a:solidFill>
            </a:rPr>
            <a:t>ă</a:t>
          </a:r>
          <a:r>
            <a:rPr lang="en-US" sz="1400" dirty="0">
              <a:solidFill>
                <a:schemeClr val="tx1"/>
              </a:solidFill>
            </a:rPr>
            <a:t> de o bun</a:t>
          </a:r>
          <a:r>
            <a:rPr lang="ro-RO" sz="1400" dirty="0">
              <a:solidFill>
                <a:schemeClr val="tx1"/>
              </a:solidFill>
            </a:rPr>
            <a:t>ă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reputa</a:t>
          </a:r>
          <a:r>
            <a:rPr lang="ro-RO" sz="1400" dirty="0">
              <a:solidFill>
                <a:schemeClr val="tx1"/>
              </a:solidFill>
            </a:rPr>
            <a:t>ț</a:t>
          </a:r>
          <a:r>
            <a:rPr lang="en-US" sz="1400" dirty="0" err="1">
              <a:solidFill>
                <a:schemeClr val="tx1"/>
              </a:solidFill>
            </a:rPr>
            <a:t>ie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ro-RO" sz="1400" dirty="0">
              <a:solidFill>
                <a:schemeClr val="tx1"/>
              </a:solidFill>
            </a:rPr>
            <a:t>î</a:t>
          </a:r>
          <a:r>
            <a:rPr lang="en-US" sz="1400" dirty="0">
              <a:solidFill>
                <a:schemeClr val="tx1"/>
              </a:solidFill>
            </a:rPr>
            <a:t>n Rom</a:t>
          </a:r>
          <a:r>
            <a:rPr lang="ro-RO" sz="1400" dirty="0">
              <a:solidFill>
                <a:schemeClr val="tx1"/>
              </a:solidFill>
            </a:rPr>
            <a:t>â</a:t>
          </a:r>
          <a:r>
            <a:rPr lang="en-US" sz="1400" dirty="0" err="1">
              <a:solidFill>
                <a:schemeClr val="tx1"/>
              </a:solidFill>
            </a:rPr>
            <a:t>nia</a:t>
          </a:r>
          <a:r>
            <a:rPr lang="en-US" sz="1400" dirty="0">
              <a:solidFill>
                <a:schemeClr val="tx1"/>
              </a:solidFill>
            </a:rPr>
            <a:t>”, </a:t>
          </a:r>
          <a:r>
            <a:rPr lang="en-US" sz="1400" dirty="0" err="1">
              <a:solidFill>
                <a:schemeClr val="tx1"/>
              </a:solidFill>
            </a:rPr>
            <a:t>potrivit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unui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studiu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realizat</a:t>
          </a:r>
          <a:r>
            <a:rPr lang="en-US" sz="1400" dirty="0">
              <a:solidFill>
                <a:schemeClr val="tx1"/>
              </a:solidFill>
            </a:rPr>
            <a:t> de BERD la </a:t>
          </a:r>
          <a:r>
            <a:rPr lang="en-US" sz="1400" dirty="0" err="1">
              <a:solidFill>
                <a:schemeClr val="tx1"/>
              </a:solidFill>
            </a:rPr>
            <a:t>cererea</a:t>
          </a:r>
          <a:r>
            <a:rPr lang="en-US" sz="1400" dirty="0">
              <a:solidFill>
                <a:schemeClr val="tx1"/>
              </a:solidFill>
            </a:rPr>
            <a:t> ASF </a:t>
          </a:r>
          <a:r>
            <a:rPr lang="ro-RO" sz="1400" dirty="0">
              <a:solidFill>
                <a:schemeClr val="tx1"/>
              </a:solidFill>
            </a:rPr>
            <a:t>(„Review of the</a:t>
          </a:r>
          <a:r>
            <a:rPr lang="en-US" sz="1400" dirty="0">
              <a:solidFill>
                <a:schemeClr val="tx1"/>
              </a:solidFill>
            </a:rPr>
            <a:t> Romanian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Private Pension </a:t>
          </a:r>
          <a:r>
            <a:rPr lang="ro-RO" sz="1400" dirty="0">
              <a:solidFill>
                <a:schemeClr val="tx1"/>
              </a:solidFill>
            </a:rPr>
            <a:t>System for </a:t>
          </a:r>
          <a:r>
            <a:rPr lang="en-US" sz="1400" dirty="0">
              <a:solidFill>
                <a:schemeClr val="tx1"/>
              </a:solidFill>
            </a:rPr>
            <a:t>the Financial Supervisory Authority</a:t>
          </a:r>
          <a:r>
            <a:rPr lang="ro-RO" sz="1400" dirty="0">
              <a:solidFill>
                <a:schemeClr val="tx1"/>
              </a:solidFill>
            </a:rPr>
            <a:t>”, 2015)</a:t>
          </a:r>
          <a:endParaRPr lang="en-US" sz="1400" dirty="0">
            <a:solidFill>
              <a:schemeClr val="tx1"/>
            </a:solidFill>
          </a:endParaRPr>
        </a:p>
      </dgm:t>
    </dgm:pt>
    <dgm:pt modelId="{9651E18A-37EC-44AB-9E69-06794EEB77C1}" type="parTrans" cxnId="{594104FB-1F3C-42FB-97AA-49F8C96C7884}">
      <dgm:prSet/>
      <dgm:spPr/>
      <dgm:t>
        <a:bodyPr/>
        <a:lstStyle/>
        <a:p>
          <a:endParaRPr lang="en-US"/>
        </a:p>
      </dgm:t>
    </dgm:pt>
    <dgm:pt modelId="{87AECCD5-CF6A-48AC-AB1B-3D51EF2A8468}" type="sibTrans" cxnId="{594104FB-1F3C-42FB-97AA-49F8C96C7884}">
      <dgm:prSet/>
      <dgm:spPr/>
      <dgm:t>
        <a:bodyPr/>
        <a:lstStyle/>
        <a:p>
          <a:endParaRPr lang="en-US"/>
        </a:p>
      </dgm:t>
    </dgm:pt>
    <dgm:pt modelId="{6B450E0A-1430-4E70-AA29-5DC76AB8E5B8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Pe </a:t>
          </a:r>
          <a:r>
            <a:rPr lang="en-US" sz="1400" b="1" dirty="0" err="1">
              <a:solidFill>
                <a:schemeClr val="tx1"/>
              </a:solidFill>
            </a:rPr>
            <a:t>locul</a:t>
          </a:r>
          <a:r>
            <a:rPr lang="en-US" sz="1400" b="1" dirty="0">
              <a:solidFill>
                <a:schemeClr val="tx1"/>
              </a:solidFill>
            </a:rPr>
            <a:t> 2 din 65 de state </a:t>
          </a:r>
          <a:r>
            <a:rPr lang="en-US" sz="1400" b="1" dirty="0" err="1">
              <a:solidFill>
                <a:schemeClr val="tx1"/>
              </a:solidFill>
            </a:rPr>
            <a:t>analizate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o-RO" sz="1400" b="1" dirty="0">
              <a:solidFill>
                <a:schemeClr val="tx1"/>
              </a:solidFill>
            </a:rPr>
            <a:t>în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termeni</a:t>
          </a:r>
          <a:r>
            <a:rPr lang="en-US" sz="1400" b="1" dirty="0">
              <a:solidFill>
                <a:schemeClr val="tx1"/>
              </a:solidFill>
            </a:rPr>
            <a:t> de </a:t>
          </a:r>
          <a:r>
            <a:rPr lang="en-US" sz="1400" b="1" dirty="0" err="1">
              <a:solidFill>
                <a:schemeClr val="tx1"/>
              </a:solidFill>
            </a:rPr>
            <a:t>randamente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reale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(</a:t>
          </a:r>
          <a:r>
            <a:rPr lang="en-US" sz="1400" dirty="0" err="1">
              <a:solidFill>
                <a:schemeClr val="tx1"/>
              </a:solidFill>
            </a:rPr>
            <a:t>ajustate</a:t>
          </a:r>
          <a:r>
            <a:rPr lang="en-US" sz="1400" dirty="0">
              <a:solidFill>
                <a:schemeClr val="tx1"/>
              </a:solidFill>
            </a:rPr>
            <a:t> cu </a:t>
          </a:r>
          <a:r>
            <a:rPr lang="en-US" sz="1400" dirty="0" err="1">
              <a:solidFill>
                <a:schemeClr val="tx1"/>
              </a:solidFill>
            </a:rPr>
            <a:t>infla</a:t>
          </a:r>
          <a:r>
            <a:rPr lang="ro-RO" sz="1400" dirty="0">
              <a:solidFill>
                <a:schemeClr val="tx1"/>
              </a:solidFill>
            </a:rPr>
            <a:t>ț</a:t>
          </a:r>
          <a:r>
            <a:rPr lang="en-US" sz="1400" dirty="0" err="1">
              <a:solidFill>
                <a:schemeClr val="tx1"/>
              </a:solidFill>
            </a:rPr>
            <a:t>ia</a:t>
          </a:r>
          <a:r>
            <a:rPr lang="en-US" sz="1400" dirty="0">
              <a:solidFill>
                <a:schemeClr val="tx1"/>
              </a:solidFill>
            </a:rPr>
            <a:t>) </a:t>
          </a:r>
          <a:r>
            <a:rPr lang="ro-RO" sz="1400" dirty="0">
              <a:solidFill>
                <a:schemeClr val="tx1"/>
              </a:solidFill>
            </a:rPr>
            <a:t>î</a:t>
          </a:r>
          <a:r>
            <a:rPr lang="en-US" sz="1400" b="1" dirty="0">
              <a:solidFill>
                <a:schemeClr val="tx1"/>
              </a:solidFill>
            </a:rPr>
            <a:t>n </a:t>
          </a:r>
          <a:r>
            <a:rPr lang="en-US" sz="1400" b="1" dirty="0" err="1">
              <a:solidFill>
                <a:schemeClr val="tx1"/>
              </a:solidFill>
            </a:rPr>
            <a:t>perioada</a:t>
          </a:r>
          <a:r>
            <a:rPr lang="en-US" sz="1400" b="1" dirty="0">
              <a:solidFill>
                <a:schemeClr val="tx1"/>
              </a:solidFill>
            </a:rPr>
            <a:t> de v</a:t>
          </a:r>
          <a:r>
            <a:rPr lang="ro-RO" sz="1400" b="1" dirty="0">
              <a:solidFill>
                <a:schemeClr val="tx1"/>
              </a:solidFill>
            </a:rPr>
            <a:t>â</a:t>
          </a:r>
          <a:r>
            <a:rPr lang="en-US" sz="1400" b="1" dirty="0" err="1">
              <a:solidFill>
                <a:schemeClr val="tx1"/>
              </a:solidFill>
            </a:rPr>
            <a:t>rf</a:t>
          </a:r>
          <a:r>
            <a:rPr lang="en-US" sz="1400" b="1" dirty="0">
              <a:solidFill>
                <a:schemeClr val="tx1"/>
              </a:solidFill>
            </a:rPr>
            <a:t> a </a:t>
          </a:r>
          <a:r>
            <a:rPr lang="en-US" sz="1400" b="1" dirty="0" err="1">
              <a:solidFill>
                <a:schemeClr val="tx1"/>
              </a:solidFill>
            </a:rPr>
            <a:t>crizei</a:t>
          </a:r>
          <a:r>
            <a:rPr lang="en-US" sz="1400" b="1" dirty="0">
              <a:solidFill>
                <a:schemeClr val="tx1"/>
              </a:solidFill>
            </a:rPr>
            <a:t>, 2008-2010</a:t>
          </a:r>
          <a:r>
            <a:rPr lang="en-US" sz="1400" dirty="0">
              <a:solidFill>
                <a:schemeClr val="tx1"/>
              </a:solidFill>
            </a:rPr>
            <a:t>, conform OECD </a:t>
          </a:r>
          <a:r>
            <a:rPr lang="ro-RO" sz="1400" dirty="0">
              <a:solidFill>
                <a:schemeClr val="tx1"/>
              </a:solidFill>
            </a:rPr>
            <a:t>(„Pension Markets in Focus”, 2011)</a:t>
          </a:r>
          <a:endParaRPr lang="en-US" sz="1400" dirty="0">
            <a:solidFill>
              <a:schemeClr val="tx1"/>
            </a:solidFill>
          </a:endParaRPr>
        </a:p>
      </dgm:t>
    </dgm:pt>
    <dgm:pt modelId="{8CFB6BBE-3D77-459B-826A-9E29ED021D0C}" type="parTrans" cxnId="{A82403FC-C2A6-4B27-9049-35239FA20D7E}">
      <dgm:prSet/>
      <dgm:spPr/>
      <dgm:t>
        <a:bodyPr/>
        <a:lstStyle/>
        <a:p>
          <a:endParaRPr lang="en-US"/>
        </a:p>
      </dgm:t>
    </dgm:pt>
    <dgm:pt modelId="{BD2A8343-F047-4450-8F50-876E51CAC214}" type="sibTrans" cxnId="{A82403FC-C2A6-4B27-9049-35239FA20D7E}">
      <dgm:prSet/>
      <dgm:spPr/>
      <dgm:t>
        <a:bodyPr/>
        <a:lstStyle/>
        <a:p>
          <a:endParaRPr lang="en-US"/>
        </a:p>
      </dgm:t>
    </dgm:pt>
    <dgm:pt modelId="{E206DB0C-AE4D-406B-B1C8-21A626FEA21B}" type="pres">
      <dgm:prSet presAssocID="{FEB45F38-9993-47B5-B798-BDD6C7356B8B}" presName="Name0" presStyleCnt="0">
        <dgm:presLayoutVars>
          <dgm:dir/>
          <dgm:resizeHandles val="exact"/>
        </dgm:presLayoutVars>
      </dgm:prSet>
      <dgm:spPr/>
    </dgm:pt>
    <dgm:pt modelId="{4EB92D52-D242-4090-9C72-D62F66F06303}" type="pres">
      <dgm:prSet presAssocID="{FEB45F38-9993-47B5-B798-BDD6C7356B8B}" presName="fgShape" presStyleLbl="fgShp" presStyleIdx="0" presStyleCnt="1"/>
      <dgm:spPr/>
    </dgm:pt>
    <dgm:pt modelId="{CE27E2DB-3672-47C5-A3DB-8210E0E8B853}" type="pres">
      <dgm:prSet presAssocID="{FEB45F38-9993-47B5-B798-BDD6C7356B8B}" presName="linComp" presStyleCnt="0"/>
      <dgm:spPr/>
    </dgm:pt>
    <dgm:pt modelId="{7CD9CB2B-EE6F-41D8-9A4C-0BB84F5D4FC8}" type="pres">
      <dgm:prSet presAssocID="{29DF8888-45E0-40B5-9A84-77262D1E9C71}" presName="compNode" presStyleCnt="0"/>
      <dgm:spPr/>
    </dgm:pt>
    <dgm:pt modelId="{723F2F89-AAA4-4116-B668-F313D5D5A0A0}" type="pres">
      <dgm:prSet presAssocID="{29DF8888-45E0-40B5-9A84-77262D1E9C71}" presName="bkgdShape" presStyleLbl="node1" presStyleIdx="0" presStyleCnt="3"/>
      <dgm:spPr/>
    </dgm:pt>
    <dgm:pt modelId="{2FA0378B-B7C8-4B4F-ACEB-9923BC76CC26}" type="pres">
      <dgm:prSet presAssocID="{29DF8888-45E0-40B5-9A84-77262D1E9C71}" presName="nodeTx" presStyleLbl="node1" presStyleIdx="0" presStyleCnt="3">
        <dgm:presLayoutVars>
          <dgm:bulletEnabled val="1"/>
        </dgm:presLayoutVars>
      </dgm:prSet>
      <dgm:spPr/>
    </dgm:pt>
    <dgm:pt modelId="{AA77A5B0-93AE-4408-AE01-D5CEA3BDEF0E}" type="pres">
      <dgm:prSet presAssocID="{29DF8888-45E0-40B5-9A84-77262D1E9C71}" presName="invisiNode" presStyleLbl="node1" presStyleIdx="0" presStyleCnt="3"/>
      <dgm:spPr/>
    </dgm:pt>
    <dgm:pt modelId="{B298EB58-DA28-4BAD-ADFE-D27DE875026C}" type="pres">
      <dgm:prSet presAssocID="{29DF8888-45E0-40B5-9A84-77262D1E9C71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1772AD8-60C9-494E-9675-72AD0C47FEBB}" type="pres">
      <dgm:prSet presAssocID="{966617CF-BE87-465A-A752-79C550878497}" presName="sibTrans" presStyleLbl="sibTrans2D1" presStyleIdx="0" presStyleCnt="0"/>
      <dgm:spPr/>
    </dgm:pt>
    <dgm:pt modelId="{BA937DF2-81F8-48A4-838F-358A1F5934A0}" type="pres">
      <dgm:prSet presAssocID="{B1C9B3F4-0DEE-4F7A-8AA0-93066139055B}" presName="compNode" presStyleCnt="0"/>
      <dgm:spPr/>
    </dgm:pt>
    <dgm:pt modelId="{5804746E-8D1D-42D5-BA8A-CBB28005C94C}" type="pres">
      <dgm:prSet presAssocID="{B1C9B3F4-0DEE-4F7A-8AA0-93066139055B}" presName="bkgdShape" presStyleLbl="node1" presStyleIdx="1" presStyleCnt="3"/>
      <dgm:spPr/>
    </dgm:pt>
    <dgm:pt modelId="{6EFD2C06-AC22-4CA7-919A-DB4CF8587D16}" type="pres">
      <dgm:prSet presAssocID="{B1C9B3F4-0DEE-4F7A-8AA0-93066139055B}" presName="nodeTx" presStyleLbl="node1" presStyleIdx="1" presStyleCnt="3">
        <dgm:presLayoutVars>
          <dgm:bulletEnabled val="1"/>
        </dgm:presLayoutVars>
      </dgm:prSet>
      <dgm:spPr/>
    </dgm:pt>
    <dgm:pt modelId="{FF8DADA7-A52C-4905-8A09-920ED1A4F0F8}" type="pres">
      <dgm:prSet presAssocID="{B1C9B3F4-0DEE-4F7A-8AA0-93066139055B}" presName="invisiNode" presStyleLbl="node1" presStyleIdx="1" presStyleCnt="3"/>
      <dgm:spPr/>
    </dgm:pt>
    <dgm:pt modelId="{CE9BDC7A-1DB1-4A2F-B115-6827E82824DA}" type="pres">
      <dgm:prSet presAssocID="{B1C9B3F4-0DEE-4F7A-8AA0-93066139055B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F4BDF2C-A823-48A9-864E-63C591233DB8}" type="pres">
      <dgm:prSet presAssocID="{87AECCD5-CF6A-48AC-AB1B-3D51EF2A8468}" presName="sibTrans" presStyleLbl="sibTrans2D1" presStyleIdx="0" presStyleCnt="0"/>
      <dgm:spPr/>
    </dgm:pt>
    <dgm:pt modelId="{954952D4-1EBF-4954-A0BD-3104D9409A56}" type="pres">
      <dgm:prSet presAssocID="{6B450E0A-1430-4E70-AA29-5DC76AB8E5B8}" presName="compNode" presStyleCnt="0"/>
      <dgm:spPr/>
    </dgm:pt>
    <dgm:pt modelId="{14188A8B-C859-448A-B459-EFEF1221D9C0}" type="pres">
      <dgm:prSet presAssocID="{6B450E0A-1430-4E70-AA29-5DC76AB8E5B8}" presName="bkgdShape" presStyleLbl="node1" presStyleIdx="2" presStyleCnt="3"/>
      <dgm:spPr/>
    </dgm:pt>
    <dgm:pt modelId="{E0C94728-FC19-4165-B340-A59270E68733}" type="pres">
      <dgm:prSet presAssocID="{6B450E0A-1430-4E70-AA29-5DC76AB8E5B8}" presName="nodeTx" presStyleLbl="node1" presStyleIdx="2" presStyleCnt="3">
        <dgm:presLayoutVars>
          <dgm:bulletEnabled val="1"/>
        </dgm:presLayoutVars>
      </dgm:prSet>
      <dgm:spPr/>
    </dgm:pt>
    <dgm:pt modelId="{300CA279-F0BD-4009-838C-346F2C5A8B88}" type="pres">
      <dgm:prSet presAssocID="{6B450E0A-1430-4E70-AA29-5DC76AB8E5B8}" presName="invisiNode" presStyleLbl="node1" presStyleIdx="2" presStyleCnt="3"/>
      <dgm:spPr/>
    </dgm:pt>
    <dgm:pt modelId="{5F4F4117-3ABC-45BE-B776-99464BB060CF}" type="pres">
      <dgm:prSet presAssocID="{6B450E0A-1430-4E70-AA29-5DC76AB8E5B8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7173451B-9F5F-47D2-94B9-DC1089F4C435}" type="presOf" srcId="{87AECCD5-CF6A-48AC-AB1B-3D51EF2A8468}" destId="{EF4BDF2C-A823-48A9-864E-63C591233DB8}" srcOrd="0" destOrd="0" presId="urn:microsoft.com/office/officeart/2005/8/layout/hList7"/>
    <dgm:cxn modelId="{4078941F-6477-4D37-B977-276A39E2B4A4}" type="presOf" srcId="{B1C9B3F4-0DEE-4F7A-8AA0-93066139055B}" destId="{6EFD2C06-AC22-4CA7-919A-DB4CF8587D16}" srcOrd="1" destOrd="0" presId="urn:microsoft.com/office/officeart/2005/8/layout/hList7"/>
    <dgm:cxn modelId="{0C309451-A844-4C06-A9A5-38F1D1C14331}" type="presOf" srcId="{966617CF-BE87-465A-A752-79C550878497}" destId="{C1772AD8-60C9-494E-9675-72AD0C47FEBB}" srcOrd="0" destOrd="0" presId="urn:microsoft.com/office/officeart/2005/8/layout/hList7"/>
    <dgm:cxn modelId="{B9C08B73-B96C-466B-AF3B-3E4111F4DAEF}" type="presOf" srcId="{6B450E0A-1430-4E70-AA29-5DC76AB8E5B8}" destId="{14188A8B-C859-448A-B459-EFEF1221D9C0}" srcOrd="0" destOrd="0" presId="urn:microsoft.com/office/officeart/2005/8/layout/hList7"/>
    <dgm:cxn modelId="{DA3F735A-A6AA-4EE3-BF20-B72481E441BA}" type="presOf" srcId="{B1C9B3F4-0DEE-4F7A-8AA0-93066139055B}" destId="{5804746E-8D1D-42D5-BA8A-CBB28005C94C}" srcOrd="0" destOrd="0" presId="urn:microsoft.com/office/officeart/2005/8/layout/hList7"/>
    <dgm:cxn modelId="{1E03D27E-96D5-45D9-9BCE-2829DABE323D}" type="presOf" srcId="{6B450E0A-1430-4E70-AA29-5DC76AB8E5B8}" destId="{E0C94728-FC19-4165-B340-A59270E68733}" srcOrd="1" destOrd="0" presId="urn:microsoft.com/office/officeart/2005/8/layout/hList7"/>
    <dgm:cxn modelId="{4E638183-C160-4FD6-AE9A-2E8B149DA3BC}" type="presOf" srcId="{29DF8888-45E0-40B5-9A84-77262D1E9C71}" destId="{2FA0378B-B7C8-4B4F-ACEB-9923BC76CC26}" srcOrd="1" destOrd="0" presId="urn:microsoft.com/office/officeart/2005/8/layout/hList7"/>
    <dgm:cxn modelId="{C604DB8F-5CF5-4C76-AFAE-BB826CC67DB0}" srcId="{FEB45F38-9993-47B5-B798-BDD6C7356B8B}" destId="{29DF8888-45E0-40B5-9A84-77262D1E9C71}" srcOrd="0" destOrd="0" parTransId="{6EC68C31-B5AF-4819-8E15-1B6330E3AEC5}" sibTransId="{966617CF-BE87-465A-A752-79C550878497}"/>
    <dgm:cxn modelId="{10AD3DC0-109C-40F0-8EB8-78E3F3E4AD56}" type="presOf" srcId="{FEB45F38-9993-47B5-B798-BDD6C7356B8B}" destId="{E206DB0C-AE4D-406B-B1C8-21A626FEA21B}" srcOrd="0" destOrd="0" presId="urn:microsoft.com/office/officeart/2005/8/layout/hList7"/>
    <dgm:cxn modelId="{4064BAD0-7A0F-4D6C-A930-38BBDA1301B8}" type="presOf" srcId="{29DF8888-45E0-40B5-9A84-77262D1E9C71}" destId="{723F2F89-AAA4-4116-B668-F313D5D5A0A0}" srcOrd="0" destOrd="0" presId="urn:microsoft.com/office/officeart/2005/8/layout/hList7"/>
    <dgm:cxn modelId="{594104FB-1F3C-42FB-97AA-49F8C96C7884}" srcId="{FEB45F38-9993-47B5-B798-BDD6C7356B8B}" destId="{B1C9B3F4-0DEE-4F7A-8AA0-93066139055B}" srcOrd="1" destOrd="0" parTransId="{9651E18A-37EC-44AB-9E69-06794EEB77C1}" sibTransId="{87AECCD5-CF6A-48AC-AB1B-3D51EF2A8468}"/>
    <dgm:cxn modelId="{A82403FC-C2A6-4B27-9049-35239FA20D7E}" srcId="{FEB45F38-9993-47B5-B798-BDD6C7356B8B}" destId="{6B450E0A-1430-4E70-AA29-5DC76AB8E5B8}" srcOrd="2" destOrd="0" parTransId="{8CFB6BBE-3D77-459B-826A-9E29ED021D0C}" sibTransId="{BD2A8343-F047-4450-8F50-876E51CAC214}"/>
    <dgm:cxn modelId="{9F1E7CFE-06AF-4FB9-B1C2-11A47A2BB528}" type="presParOf" srcId="{E206DB0C-AE4D-406B-B1C8-21A626FEA21B}" destId="{4EB92D52-D242-4090-9C72-D62F66F06303}" srcOrd="0" destOrd="0" presId="urn:microsoft.com/office/officeart/2005/8/layout/hList7"/>
    <dgm:cxn modelId="{89435172-84AC-49BD-BDBB-4107F326AB02}" type="presParOf" srcId="{E206DB0C-AE4D-406B-B1C8-21A626FEA21B}" destId="{CE27E2DB-3672-47C5-A3DB-8210E0E8B853}" srcOrd="1" destOrd="0" presId="urn:microsoft.com/office/officeart/2005/8/layout/hList7"/>
    <dgm:cxn modelId="{B158A9D7-DEBC-4E06-932D-65741CF0695A}" type="presParOf" srcId="{CE27E2DB-3672-47C5-A3DB-8210E0E8B853}" destId="{7CD9CB2B-EE6F-41D8-9A4C-0BB84F5D4FC8}" srcOrd="0" destOrd="0" presId="urn:microsoft.com/office/officeart/2005/8/layout/hList7"/>
    <dgm:cxn modelId="{08E1E28D-8C3E-4DD7-8418-C44A64E259EC}" type="presParOf" srcId="{7CD9CB2B-EE6F-41D8-9A4C-0BB84F5D4FC8}" destId="{723F2F89-AAA4-4116-B668-F313D5D5A0A0}" srcOrd="0" destOrd="0" presId="urn:microsoft.com/office/officeart/2005/8/layout/hList7"/>
    <dgm:cxn modelId="{1CF57CBB-7888-4A44-B753-9C8520378389}" type="presParOf" srcId="{7CD9CB2B-EE6F-41D8-9A4C-0BB84F5D4FC8}" destId="{2FA0378B-B7C8-4B4F-ACEB-9923BC76CC26}" srcOrd="1" destOrd="0" presId="urn:microsoft.com/office/officeart/2005/8/layout/hList7"/>
    <dgm:cxn modelId="{2463D719-8B4E-4C8F-8B4D-C683FAFA18A9}" type="presParOf" srcId="{7CD9CB2B-EE6F-41D8-9A4C-0BB84F5D4FC8}" destId="{AA77A5B0-93AE-4408-AE01-D5CEA3BDEF0E}" srcOrd="2" destOrd="0" presId="urn:microsoft.com/office/officeart/2005/8/layout/hList7"/>
    <dgm:cxn modelId="{C8A5A25F-C1D4-4F09-8166-BE45DF0035DD}" type="presParOf" srcId="{7CD9CB2B-EE6F-41D8-9A4C-0BB84F5D4FC8}" destId="{B298EB58-DA28-4BAD-ADFE-D27DE875026C}" srcOrd="3" destOrd="0" presId="urn:microsoft.com/office/officeart/2005/8/layout/hList7"/>
    <dgm:cxn modelId="{ADD0DC45-7965-4645-AD6D-A249474F924E}" type="presParOf" srcId="{CE27E2DB-3672-47C5-A3DB-8210E0E8B853}" destId="{C1772AD8-60C9-494E-9675-72AD0C47FEBB}" srcOrd="1" destOrd="0" presId="urn:microsoft.com/office/officeart/2005/8/layout/hList7"/>
    <dgm:cxn modelId="{DDD5A925-D0FA-4662-B55B-1DFEBAD2BCE8}" type="presParOf" srcId="{CE27E2DB-3672-47C5-A3DB-8210E0E8B853}" destId="{BA937DF2-81F8-48A4-838F-358A1F5934A0}" srcOrd="2" destOrd="0" presId="urn:microsoft.com/office/officeart/2005/8/layout/hList7"/>
    <dgm:cxn modelId="{991EEED4-AF8F-4F79-B7E3-216A6A8708BC}" type="presParOf" srcId="{BA937DF2-81F8-48A4-838F-358A1F5934A0}" destId="{5804746E-8D1D-42D5-BA8A-CBB28005C94C}" srcOrd="0" destOrd="0" presId="urn:microsoft.com/office/officeart/2005/8/layout/hList7"/>
    <dgm:cxn modelId="{CE79EBF2-8CFB-4EDF-A411-43056BD62E57}" type="presParOf" srcId="{BA937DF2-81F8-48A4-838F-358A1F5934A0}" destId="{6EFD2C06-AC22-4CA7-919A-DB4CF8587D16}" srcOrd="1" destOrd="0" presId="urn:microsoft.com/office/officeart/2005/8/layout/hList7"/>
    <dgm:cxn modelId="{0DEE9D22-8939-4973-B39D-BB38BD4F9362}" type="presParOf" srcId="{BA937DF2-81F8-48A4-838F-358A1F5934A0}" destId="{FF8DADA7-A52C-4905-8A09-920ED1A4F0F8}" srcOrd="2" destOrd="0" presId="urn:microsoft.com/office/officeart/2005/8/layout/hList7"/>
    <dgm:cxn modelId="{1C44D918-28A6-4801-AD46-7CCF519A19F0}" type="presParOf" srcId="{BA937DF2-81F8-48A4-838F-358A1F5934A0}" destId="{CE9BDC7A-1DB1-4A2F-B115-6827E82824DA}" srcOrd="3" destOrd="0" presId="urn:microsoft.com/office/officeart/2005/8/layout/hList7"/>
    <dgm:cxn modelId="{174EAEF6-9D41-4FDC-A628-FB6B772FD3D0}" type="presParOf" srcId="{CE27E2DB-3672-47C5-A3DB-8210E0E8B853}" destId="{EF4BDF2C-A823-48A9-864E-63C591233DB8}" srcOrd="3" destOrd="0" presId="urn:microsoft.com/office/officeart/2005/8/layout/hList7"/>
    <dgm:cxn modelId="{5BCEEDBF-24CE-4E97-98AB-8AC6C3B87294}" type="presParOf" srcId="{CE27E2DB-3672-47C5-A3DB-8210E0E8B853}" destId="{954952D4-1EBF-4954-A0BD-3104D9409A56}" srcOrd="4" destOrd="0" presId="urn:microsoft.com/office/officeart/2005/8/layout/hList7"/>
    <dgm:cxn modelId="{3F82C5A9-E2DA-48AC-8709-2CD6472BE62D}" type="presParOf" srcId="{954952D4-1EBF-4954-A0BD-3104D9409A56}" destId="{14188A8B-C859-448A-B459-EFEF1221D9C0}" srcOrd="0" destOrd="0" presId="urn:microsoft.com/office/officeart/2005/8/layout/hList7"/>
    <dgm:cxn modelId="{789FA9AE-E44A-4A37-AE0A-27BB62AE92D0}" type="presParOf" srcId="{954952D4-1EBF-4954-A0BD-3104D9409A56}" destId="{E0C94728-FC19-4165-B340-A59270E68733}" srcOrd="1" destOrd="0" presId="urn:microsoft.com/office/officeart/2005/8/layout/hList7"/>
    <dgm:cxn modelId="{A63E1341-7B5D-4909-836F-F9072AA2AC96}" type="presParOf" srcId="{954952D4-1EBF-4954-A0BD-3104D9409A56}" destId="{300CA279-F0BD-4009-838C-346F2C5A8B88}" srcOrd="2" destOrd="0" presId="urn:microsoft.com/office/officeart/2005/8/layout/hList7"/>
    <dgm:cxn modelId="{CF1C90BC-A4FC-40A3-B9E9-C3470162CA5A}" type="presParOf" srcId="{954952D4-1EBF-4954-A0BD-3104D9409A56}" destId="{5F4F4117-3ABC-45BE-B776-99464BB060C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46C6C-F30F-4DD0-BE2B-E9386B6067DE}">
      <dsp:nvSpPr>
        <dsp:cNvPr id="0" name=""/>
        <dsp:cNvSpPr/>
      </dsp:nvSpPr>
      <dsp:spPr>
        <a:xfrm>
          <a:off x="2374" y="450136"/>
          <a:ext cx="3669761" cy="1467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Primele pensii „private” din istorie </a:t>
          </a:r>
          <a:endParaRPr lang="en-US" sz="2700" kern="1200" dirty="0"/>
        </a:p>
      </dsp:txBody>
      <dsp:txXfrm>
        <a:off x="736326" y="450136"/>
        <a:ext cx="2201857" cy="1467904"/>
      </dsp:txXfrm>
    </dsp:sp>
    <dsp:sp modelId="{521F9FF2-A899-4EA1-9AC7-79FD480C53D8}">
      <dsp:nvSpPr>
        <dsp:cNvPr id="0" name=""/>
        <dsp:cNvSpPr/>
      </dsp:nvSpPr>
      <dsp:spPr>
        <a:xfrm>
          <a:off x="3195067" y="574908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În Europa, la mijlocul secolului al XVII-lea, în Germania (apoi Olanda)</a:t>
          </a:r>
          <a:endParaRPr lang="en-US" sz="1300" kern="1200" dirty="0"/>
        </a:p>
      </dsp:txBody>
      <dsp:txXfrm>
        <a:off x="3804247" y="574908"/>
        <a:ext cx="1827541" cy="1218360"/>
      </dsp:txXfrm>
    </dsp:sp>
    <dsp:sp modelId="{6AAC8438-7F3D-46F7-AEC1-6864C6A7980D}">
      <dsp:nvSpPr>
        <dsp:cNvPr id="0" name=""/>
        <dsp:cNvSpPr/>
      </dsp:nvSpPr>
      <dsp:spPr>
        <a:xfrm>
          <a:off x="5814543" y="574908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În SUA, în 1875, American Express oferă primul plan „ocupațional” de pensii </a:t>
          </a:r>
          <a:endParaRPr lang="en-US" sz="1300" kern="1200" dirty="0"/>
        </a:p>
      </dsp:txBody>
      <dsp:txXfrm>
        <a:off x="6423723" y="574908"/>
        <a:ext cx="1827541" cy="1218360"/>
      </dsp:txXfrm>
    </dsp:sp>
    <dsp:sp modelId="{57F4FAC5-B5E6-4D20-AC24-E835579E45F6}">
      <dsp:nvSpPr>
        <dsp:cNvPr id="0" name=""/>
        <dsp:cNvSpPr/>
      </dsp:nvSpPr>
      <dsp:spPr>
        <a:xfrm>
          <a:off x="2374" y="2123547"/>
          <a:ext cx="3669761" cy="1467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Sistemele publice de pensii (PAYG)</a:t>
          </a:r>
          <a:endParaRPr lang="en-US" sz="2700" kern="1200" dirty="0"/>
        </a:p>
      </dsp:txBody>
      <dsp:txXfrm>
        <a:off x="736326" y="2123547"/>
        <a:ext cx="2201857" cy="1467904"/>
      </dsp:txXfrm>
    </dsp:sp>
    <dsp:sp modelId="{B7FBEB2C-A303-44BF-94DB-658B34B7B922}">
      <dsp:nvSpPr>
        <dsp:cNvPr id="0" name=""/>
        <dsp:cNvSpPr/>
      </dsp:nvSpPr>
      <dsp:spPr>
        <a:xfrm>
          <a:off x="3195067" y="2248319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Apar mai târziu, în 1889, în Europa (Germania, Otto von Bismarck)</a:t>
          </a:r>
          <a:endParaRPr lang="en-US" sz="1300" kern="1200" dirty="0"/>
        </a:p>
      </dsp:txBody>
      <dsp:txXfrm>
        <a:off x="3804247" y="2248319"/>
        <a:ext cx="1827541" cy="1218360"/>
      </dsp:txXfrm>
    </dsp:sp>
    <dsp:sp modelId="{E9750688-7420-4B75-BA5E-19AB6CE5C1CF}">
      <dsp:nvSpPr>
        <dsp:cNvPr id="0" name=""/>
        <dsp:cNvSpPr/>
      </dsp:nvSpPr>
      <dsp:spPr>
        <a:xfrm>
          <a:off x="5814543" y="2248319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În 1935, în SUA (F.D. Roosevelt); Evoluțiile demografice postbelice au redus substanțial eficiența PAYG </a:t>
          </a:r>
          <a:endParaRPr lang="en-US" sz="1300" kern="1200" dirty="0"/>
        </a:p>
      </dsp:txBody>
      <dsp:txXfrm>
        <a:off x="6423723" y="2248319"/>
        <a:ext cx="1827541" cy="1218360"/>
      </dsp:txXfrm>
    </dsp:sp>
    <dsp:sp modelId="{C4B2413E-998A-4C97-B246-CC81DF299AB3}">
      <dsp:nvSpPr>
        <dsp:cNvPr id="0" name=""/>
        <dsp:cNvSpPr/>
      </dsp:nvSpPr>
      <dsp:spPr>
        <a:xfrm>
          <a:off x="2374" y="3796958"/>
          <a:ext cx="3669761" cy="1467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Sistemele moderne de pensii private </a:t>
          </a:r>
          <a:endParaRPr lang="en-US" sz="2700" kern="1200" dirty="0"/>
        </a:p>
      </dsp:txBody>
      <dsp:txXfrm>
        <a:off x="736326" y="3796958"/>
        <a:ext cx="2201857" cy="1467904"/>
      </dsp:txXfrm>
    </dsp:sp>
    <dsp:sp modelId="{42AEA0B8-C9F1-416E-B14E-E82329FCAEE7}">
      <dsp:nvSpPr>
        <dsp:cNvPr id="0" name=""/>
        <dsp:cNvSpPr/>
      </dsp:nvSpPr>
      <dsp:spPr>
        <a:xfrm>
          <a:off x="3195067" y="3921730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În Europa, funcționează de aproape 150 de ani, timp în care zeci de generații au beneficiat de ele</a:t>
          </a:r>
          <a:endParaRPr lang="en-US" sz="1300" kern="1200" dirty="0"/>
        </a:p>
      </dsp:txBody>
      <dsp:txXfrm>
        <a:off x="3804247" y="3921730"/>
        <a:ext cx="1827541" cy="1218360"/>
      </dsp:txXfrm>
    </dsp:sp>
    <dsp:sp modelId="{0FEB183C-4A22-465A-8F00-C014374715A6}">
      <dsp:nvSpPr>
        <dsp:cNvPr id="0" name=""/>
        <dsp:cNvSpPr/>
      </dsp:nvSpPr>
      <dsp:spPr>
        <a:xfrm>
          <a:off x="5814543" y="3921730"/>
          <a:ext cx="3045901" cy="12183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>
              <a:latin typeface="+mn-lt"/>
            </a:rPr>
            <a:t>În România, lansarea a întârziat până în 2007, de unde și diferențialul de dezvoltare (</a:t>
          </a:r>
          <a:r>
            <a:rPr lang="en-US" altLang="en-US" sz="1200" kern="1200" dirty="0" err="1">
              <a:solidFill>
                <a:srgbClr val="000000"/>
              </a:solidFill>
              <a:latin typeface="+mn-lt"/>
            </a:rPr>
            <a:t>activele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200" kern="1200" dirty="0" err="1">
              <a:solidFill>
                <a:srgbClr val="000000"/>
              </a:solidFill>
              <a:latin typeface="+mn-lt"/>
            </a:rPr>
            <a:t>fondurilor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200" kern="1200" dirty="0" err="1">
              <a:solidFill>
                <a:srgbClr val="000000"/>
              </a:solidFill>
              <a:latin typeface="+mn-lt"/>
            </a:rPr>
            <a:t>pensii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private </a:t>
          </a:r>
          <a:r>
            <a:rPr lang="ro-RO" altLang="en-US" sz="1200" kern="12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n PIB </a:t>
          </a:r>
          <a:r>
            <a:rPr lang="ro-RO" altLang="en-US" sz="1200" kern="12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200" kern="1200" dirty="0" err="1">
              <a:solidFill>
                <a:srgbClr val="000000"/>
              </a:solidFill>
              <a:latin typeface="+mn-lt"/>
            </a:rPr>
            <a:t>nseamn</a:t>
          </a:r>
          <a:r>
            <a:rPr lang="ro-RO" altLang="en-US" sz="1200" kern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4%</a:t>
          </a:r>
          <a:r>
            <a:rPr lang="ro-RO" altLang="en-US" sz="1200" kern="1200" dirty="0">
              <a:solidFill>
                <a:srgbClr val="000000"/>
              </a:solidFill>
              <a:latin typeface="+mn-lt"/>
            </a:rPr>
            <a:t> în RO ș</a:t>
          </a:r>
          <a:r>
            <a:rPr lang="en-US" altLang="en-US" sz="1200" kern="1200" dirty="0" err="1">
              <a:solidFill>
                <a:srgbClr val="000000"/>
              </a:solidFill>
              <a:latin typeface="+mn-lt"/>
            </a:rPr>
            <a:t>i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&gt; 80% </a:t>
          </a:r>
          <a:r>
            <a:rPr lang="ro-RO" altLang="en-US" sz="1200" kern="1200" dirty="0">
              <a:solidFill>
                <a:srgbClr val="000000"/>
              </a:solidFill>
              <a:latin typeface="+mn-lt"/>
            </a:rPr>
            <a:t>în</a:t>
          </a:r>
          <a:r>
            <a:rPr lang="en-US" altLang="en-US" sz="1200" kern="1200" dirty="0">
              <a:solidFill>
                <a:srgbClr val="000000"/>
              </a:solidFill>
              <a:latin typeface="+mn-lt"/>
            </a:rPr>
            <a:t> OECD) </a:t>
          </a:r>
          <a:endParaRPr lang="en-US" sz="1200" kern="1200" dirty="0">
            <a:latin typeface="+mn-lt"/>
          </a:endParaRPr>
        </a:p>
      </dsp:txBody>
      <dsp:txXfrm>
        <a:off x="6423723" y="3921730"/>
        <a:ext cx="1827541" cy="1218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ECB2-B481-4CB3-9C49-B03E12A7396A}">
      <dsp:nvSpPr>
        <dsp:cNvPr id="0" name=""/>
        <dsp:cNvSpPr/>
      </dsp:nvSpPr>
      <dsp:spPr>
        <a:xfrm>
          <a:off x="3255076" y="1587161"/>
          <a:ext cx="1042947" cy="753938"/>
        </a:xfrm>
        <a:custGeom>
          <a:avLst/>
          <a:gdLst/>
          <a:ahLst/>
          <a:cxnLst/>
          <a:rect l="0" t="0" r="0" b="0"/>
          <a:pathLst>
            <a:path>
              <a:moveTo>
                <a:pt x="1042947" y="0"/>
              </a:moveTo>
              <a:lnTo>
                <a:pt x="1042947" y="753938"/>
              </a:lnTo>
              <a:lnTo>
                <a:pt x="0" y="753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F2969-CA5F-4AF8-81B8-65A95BEB1C0B}">
      <dsp:nvSpPr>
        <dsp:cNvPr id="0" name=""/>
        <dsp:cNvSpPr/>
      </dsp:nvSpPr>
      <dsp:spPr>
        <a:xfrm>
          <a:off x="4298023" y="1587161"/>
          <a:ext cx="3040883" cy="2312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198"/>
              </a:lnTo>
              <a:lnTo>
                <a:pt x="3040883" y="2048198"/>
              </a:lnTo>
              <a:lnTo>
                <a:pt x="3040883" y="2312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9FDAA-1AED-4F79-BAFC-7B445D068E50}">
      <dsp:nvSpPr>
        <dsp:cNvPr id="0" name=""/>
        <dsp:cNvSpPr/>
      </dsp:nvSpPr>
      <dsp:spPr>
        <a:xfrm>
          <a:off x="4252303" y="1587161"/>
          <a:ext cx="91440" cy="2312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2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62061-96BC-4468-B7FF-431C71BC1663}">
      <dsp:nvSpPr>
        <dsp:cNvPr id="0" name=""/>
        <dsp:cNvSpPr/>
      </dsp:nvSpPr>
      <dsp:spPr>
        <a:xfrm>
          <a:off x="1257140" y="1587161"/>
          <a:ext cx="3040883" cy="2312076"/>
        </a:xfrm>
        <a:custGeom>
          <a:avLst/>
          <a:gdLst/>
          <a:ahLst/>
          <a:cxnLst/>
          <a:rect l="0" t="0" r="0" b="0"/>
          <a:pathLst>
            <a:path>
              <a:moveTo>
                <a:pt x="3040883" y="0"/>
              </a:moveTo>
              <a:lnTo>
                <a:pt x="3040883" y="2048198"/>
              </a:lnTo>
              <a:lnTo>
                <a:pt x="0" y="2048198"/>
              </a:lnTo>
              <a:lnTo>
                <a:pt x="0" y="2312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6A760-F001-4E68-9129-E19C7C2A0D8F}">
      <dsp:nvSpPr>
        <dsp:cNvPr id="0" name=""/>
        <dsp:cNvSpPr/>
      </dsp:nvSpPr>
      <dsp:spPr>
        <a:xfrm>
          <a:off x="3669742" y="330598"/>
          <a:ext cx="1256563" cy="1256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EEC8F-78D9-4551-B50F-019377DE6F25}">
      <dsp:nvSpPr>
        <dsp:cNvPr id="0" name=""/>
        <dsp:cNvSpPr/>
      </dsp:nvSpPr>
      <dsp:spPr>
        <a:xfrm>
          <a:off x="3669742" y="330598"/>
          <a:ext cx="1256563" cy="1256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BDB54-5D5A-408E-85E6-C48FD01D06BC}">
      <dsp:nvSpPr>
        <dsp:cNvPr id="0" name=""/>
        <dsp:cNvSpPr/>
      </dsp:nvSpPr>
      <dsp:spPr>
        <a:xfrm>
          <a:off x="3041460" y="556779"/>
          <a:ext cx="2513126" cy="804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/>
            <a:t>1,5 mld. EUR </a:t>
          </a:r>
          <a:r>
            <a:rPr lang="ro-RO" sz="2000" kern="1200" dirty="0"/>
            <a:t>în acțiuni pe Bursa de Valori București</a:t>
          </a:r>
          <a:endParaRPr lang="en-US" sz="2000" kern="1200" dirty="0"/>
        </a:p>
      </dsp:txBody>
      <dsp:txXfrm>
        <a:off x="3041460" y="556779"/>
        <a:ext cx="2513126" cy="804200"/>
      </dsp:txXfrm>
    </dsp:sp>
    <dsp:sp modelId="{4D0D50D0-17B5-465A-8A27-3C28FF482563}">
      <dsp:nvSpPr>
        <dsp:cNvPr id="0" name=""/>
        <dsp:cNvSpPr/>
      </dsp:nvSpPr>
      <dsp:spPr>
        <a:xfrm>
          <a:off x="628858" y="3899238"/>
          <a:ext cx="1256563" cy="1256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AAA5-05E4-4070-89C8-0683DECA4AD2}">
      <dsp:nvSpPr>
        <dsp:cNvPr id="0" name=""/>
        <dsp:cNvSpPr/>
      </dsp:nvSpPr>
      <dsp:spPr>
        <a:xfrm>
          <a:off x="628858" y="3899238"/>
          <a:ext cx="1256563" cy="1256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2F75F-94A3-4294-98CB-748105E2CB3B}">
      <dsp:nvSpPr>
        <dsp:cNvPr id="0" name=""/>
        <dsp:cNvSpPr/>
      </dsp:nvSpPr>
      <dsp:spPr>
        <a:xfrm>
          <a:off x="577" y="4125419"/>
          <a:ext cx="2513126" cy="804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100000"/>
            <a:buFont typeface="Calibri" panose="020F0502020204030204" pitchFamily="34" charset="0"/>
            <a:buNone/>
          </a:pP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cea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mai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mare </a:t>
          </a: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clas</a:t>
          </a:r>
          <a:r>
            <a:rPr lang="ro-RO" altLang="en-US" sz="1800" kern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investitori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institu</a:t>
          </a:r>
          <a:r>
            <a:rPr lang="ro-RO" altLang="en-US" sz="1800" kern="12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800" kern="1200" dirty="0" err="1">
              <a:solidFill>
                <a:srgbClr val="000000"/>
              </a:solidFill>
              <a:latin typeface="+mn-lt"/>
            </a:rPr>
            <a:t>ionali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d</a:t>
          </a:r>
          <a:r>
            <a:rPr lang="ro-RO" altLang="en-US" sz="1800" kern="1200" dirty="0">
              <a:solidFill>
                <a:srgbClr val="000000"/>
              </a:solidFill>
              <a:latin typeface="+mn-lt"/>
            </a:rPr>
            <a:t>in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 pia</a:t>
          </a:r>
          <a:r>
            <a:rPr lang="ro-RO" altLang="en-US" sz="1800" kern="12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800" kern="1200" dirty="0">
              <a:solidFill>
                <a:srgbClr val="000000"/>
              </a:solidFill>
              <a:latin typeface="+mn-lt"/>
            </a:rPr>
            <a:t>a local</a:t>
          </a:r>
          <a:r>
            <a:rPr lang="ro-RO" altLang="en-US" sz="1800" kern="1200" dirty="0">
              <a:solidFill>
                <a:srgbClr val="000000"/>
              </a:solidFill>
              <a:latin typeface="+mn-lt"/>
            </a:rPr>
            <a:t>ă</a:t>
          </a:r>
          <a:endParaRPr lang="en-US" sz="1800" kern="1200" dirty="0">
            <a:latin typeface="+mn-lt"/>
          </a:endParaRPr>
        </a:p>
      </dsp:txBody>
      <dsp:txXfrm>
        <a:off x="577" y="4125419"/>
        <a:ext cx="2513126" cy="804200"/>
      </dsp:txXfrm>
    </dsp:sp>
    <dsp:sp modelId="{EC9294CA-6162-435C-B5F1-598D4DD5D032}">
      <dsp:nvSpPr>
        <dsp:cNvPr id="0" name=""/>
        <dsp:cNvSpPr/>
      </dsp:nvSpPr>
      <dsp:spPr>
        <a:xfrm>
          <a:off x="3669742" y="3899238"/>
          <a:ext cx="1256563" cy="1256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72B7E-1706-4413-9B99-C15312A77600}">
      <dsp:nvSpPr>
        <dsp:cNvPr id="0" name=""/>
        <dsp:cNvSpPr/>
      </dsp:nvSpPr>
      <dsp:spPr>
        <a:xfrm>
          <a:off x="3669742" y="3899238"/>
          <a:ext cx="1256563" cy="1256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1E49-8C9C-4CA9-ADBB-AB795A67AAC4}">
      <dsp:nvSpPr>
        <dsp:cNvPr id="0" name=""/>
        <dsp:cNvSpPr/>
      </dsp:nvSpPr>
      <dsp:spPr>
        <a:xfrm>
          <a:off x="3041460" y="4125419"/>
          <a:ext cx="2513126" cy="804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100000"/>
            <a:buFont typeface="Calibri" panose="020F0502020204030204" pitchFamily="34" charset="0"/>
            <a:buNone/>
          </a:pP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rol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semnificativ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in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succesul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ofertelor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publice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derulate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pe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piata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locala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de capital in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ultimii</a:t>
          </a:r>
          <a:r>
            <a:rPr lang="en-US" altLang="en-US" sz="16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600" kern="1200" dirty="0" err="1">
              <a:solidFill>
                <a:srgbClr val="000000"/>
              </a:solidFill>
              <a:latin typeface="+mn-lt"/>
            </a:rPr>
            <a:t>ani</a:t>
          </a:r>
          <a:endParaRPr lang="en-US" sz="1600" kern="1200" dirty="0">
            <a:latin typeface="+mn-lt"/>
          </a:endParaRPr>
        </a:p>
      </dsp:txBody>
      <dsp:txXfrm>
        <a:off x="3041460" y="4125419"/>
        <a:ext cx="2513126" cy="804200"/>
      </dsp:txXfrm>
    </dsp:sp>
    <dsp:sp modelId="{B71969CD-DF17-4092-A80F-AA798476EA6B}">
      <dsp:nvSpPr>
        <dsp:cNvPr id="0" name=""/>
        <dsp:cNvSpPr/>
      </dsp:nvSpPr>
      <dsp:spPr>
        <a:xfrm>
          <a:off x="6710625" y="3899238"/>
          <a:ext cx="1256563" cy="1256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102FA-8139-47E0-94C9-FB3D64E55CD2}">
      <dsp:nvSpPr>
        <dsp:cNvPr id="0" name=""/>
        <dsp:cNvSpPr/>
      </dsp:nvSpPr>
      <dsp:spPr>
        <a:xfrm>
          <a:off x="6710625" y="3899238"/>
          <a:ext cx="1256563" cy="1256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3A970-C684-4EB4-9508-5BD93FF006A4}">
      <dsp:nvSpPr>
        <dsp:cNvPr id="0" name=""/>
        <dsp:cNvSpPr/>
      </dsp:nvSpPr>
      <dsp:spPr>
        <a:xfrm>
          <a:off x="6082344" y="4125419"/>
          <a:ext cx="2513126" cy="804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100000"/>
            <a:buFont typeface="Calibri" panose="020F0502020204030204" pitchFamily="34" charset="0"/>
            <a:buNone/>
          </a:pPr>
          <a:r>
            <a:rPr lang="ro-RO" altLang="en-US" sz="1700" kern="1200" dirty="0">
              <a:solidFill>
                <a:srgbClr val="000000"/>
              </a:solidFill>
              <a:latin typeface="+mn-lt"/>
            </a:rPr>
            <a:t>r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esponsabile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pentru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aproape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15% din 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lichiditatea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pie</a:t>
          </a:r>
          <a:r>
            <a:rPr lang="ro-RO" altLang="en-US" sz="1700" kern="12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ei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700" kern="1200" dirty="0" err="1">
              <a:solidFill>
                <a:srgbClr val="000000"/>
              </a:solidFill>
              <a:latin typeface="+mn-lt"/>
            </a:rPr>
            <a:t>bursiere</a:t>
          </a:r>
          <a:r>
            <a:rPr lang="en-US" altLang="en-US" sz="1700" kern="1200" dirty="0">
              <a:solidFill>
                <a:srgbClr val="000000"/>
              </a:solidFill>
              <a:latin typeface="+mn-lt"/>
            </a:rPr>
            <a:t> locale</a:t>
          </a:r>
          <a:endParaRPr lang="en-US" sz="1700" kern="1200" dirty="0">
            <a:latin typeface="+mn-lt"/>
          </a:endParaRPr>
        </a:p>
      </dsp:txBody>
      <dsp:txXfrm>
        <a:off x="6082344" y="4125419"/>
        <a:ext cx="2513126" cy="804200"/>
      </dsp:txXfrm>
    </dsp:sp>
    <dsp:sp modelId="{4C94FBC1-15D2-4ABF-854A-883A2A69BE45}">
      <dsp:nvSpPr>
        <dsp:cNvPr id="0" name=""/>
        <dsp:cNvSpPr/>
      </dsp:nvSpPr>
      <dsp:spPr>
        <a:xfrm>
          <a:off x="2149300" y="2114918"/>
          <a:ext cx="1256563" cy="12565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6A997-8048-43D0-A4AE-A4E423899C2A}">
      <dsp:nvSpPr>
        <dsp:cNvPr id="0" name=""/>
        <dsp:cNvSpPr/>
      </dsp:nvSpPr>
      <dsp:spPr>
        <a:xfrm>
          <a:off x="2149300" y="2114918"/>
          <a:ext cx="1256563" cy="12565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835A5-618E-4542-89B2-A9A04DCA9F9C}">
      <dsp:nvSpPr>
        <dsp:cNvPr id="0" name=""/>
        <dsp:cNvSpPr/>
      </dsp:nvSpPr>
      <dsp:spPr>
        <a:xfrm>
          <a:off x="1521018" y="2341099"/>
          <a:ext cx="2513126" cy="804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45000"/>
            <a:buNone/>
          </a:pP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Poten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ial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crescut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pentru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investitii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î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n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infrastructura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rutier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, energetic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,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sanitar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ă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), via PPP,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Fondul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Suveran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 de </a:t>
          </a:r>
          <a:r>
            <a:rPr lang="en-US" altLang="en-US" sz="1300" kern="1200" dirty="0" err="1">
              <a:solidFill>
                <a:srgbClr val="000000"/>
              </a:solidFill>
              <a:latin typeface="+mn-lt"/>
            </a:rPr>
            <a:t>Investi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ț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ii</a:t>
          </a:r>
          <a:r>
            <a:rPr lang="ro-RO" altLang="en-US" sz="1300" kern="1200" dirty="0">
              <a:solidFill>
                <a:srgbClr val="000000"/>
              </a:solidFill>
              <a:latin typeface="+mn-lt"/>
            </a:rPr>
            <a:t> </a:t>
          </a:r>
          <a:r>
            <a:rPr lang="en-US" altLang="en-US" sz="1300" kern="1200" dirty="0">
              <a:solidFill>
                <a:srgbClr val="000000"/>
              </a:solidFill>
              <a:latin typeface="+mn-lt"/>
            </a:rPr>
            <a:t>etc. </a:t>
          </a:r>
          <a:endParaRPr lang="en-US" sz="1300" kern="1200" dirty="0">
            <a:latin typeface="+mn-lt"/>
          </a:endParaRPr>
        </a:p>
      </dsp:txBody>
      <dsp:txXfrm>
        <a:off x="1521018" y="2341099"/>
        <a:ext cx="2513126" cy="804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2F89-AAA4-4116-B668-F313D5D5A0A0}">
      <dsp:nvSpPr>
        <dsp:cNvPr id="0" name=""/>
        <dsp:cNvSpPr/>
      </dsp:nvSpPr>
      <dsp:spPr>
        <a:xfrm>
          <a:off x="1834" y="0"/>
          <a:ext cx="2853966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chemeClr val="tx1"/>
              </a:solidFill>
            </a:rPr>
            <a:t>„Fondurile de pensii cu </a:t>
          </a:r>
          <a:r>
            <a:rPr lang="ro-RO" sz="1400" b="1" kern="1200" dirty="0">
              <a:solidFill>
                <a:schemeClr val="tx1"/>
              </a:solidFill>
            </a:rPr>
            <a:t>cele mai bune randamente reale (ajustate cu inflația și comisioanele)” într-un panel de 15 state membre UE</a:t>
          </a:r>
          <a:r>
            <a:rPr lang="ro-RO" sz="1400" kern="1200" dirty="0">
              <a:solidFill>
                <a:schemeClr val="tx1"/>
              </a:solidFill>
            </a:rPr>
            <a:t>, pentru perioada 2008-2015, conform unui studiu realizat de Better Finance, Federația Europeană a Consumatorilor de Produse Financiare („Pension Savings. The Real Return”, 2016)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34" y="2011680"/>
        <a:ext cx="2853966" cy="2011680"/>
      </dsp:txXfrm>
    </dsp:sp>
    <dsp:sp modelId="{B298EB58-DA28-4BAD-ADFE-D27DE875026C}">
      <dsp:nvSpPr>
        <dsp:cNvPr id="0" name=""/>
        <dsp:cNvSpPr/>
      </dsp:nvSpPr>
      <dsp:spPr>
        <a:xfrm>
          <a:off x="591455" y="301752"/>
          <a:ext cx="1674723" cy="167472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746E-8D1D-42D5-BA8A-CBB28005C94C}">
      <dsp:nvSpPr>
        <dsp:cNvPr id="0" name=""/>
        <dsp:cNvSpPr/>
      </dsp:nvSpPr>
      <dsp:spPr>
        <a:xfrm>
          <a:off x="2941419" y="0"/>
          <a:ext cx="2853966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solidFill>
                <a:schemeClr val="tx1"/>
              </a:solidFill>
            </a:rPr>
            <a:t>„</a:t>
          </a:r>
          <a:r>
            <a:rPr lang="en-US" sz="1400" kern="1200" dirty="0" err="1">
              <a:solidFill>
                <a:schemeClr val="tx1"/>
              </a:solidFill>
            </a:rPr>
            <a:t>Pilonul</a:t>
          </a:r>
          <a:r>
            <a:rPr lang="en-US" sz="1400" kern="1200" dirty="0">
              <a:solidFill>
                <a:schemeClr val="tx1"/>
              </a:solidFill>
            </a:rPr>
            <a:t> II a </a:t>
          </a:r>
          <a:r>
            <a:rPr lang="ro-RO" sz="1400" kern="1200" dirty="0">
              <a:solidFill>
                <a:schemeClr val="tx1"/>
              </a:solidFill>
            </a:rPr>
            <a:t>î</a:t>
          </a:r>
          <a:r>
            <a:rPr lang="en-US" sz="1400" kern="1200" dirty="0" err="1">
              <a:solidFill>
                <a:schemeClr val="tx1"/>
              </a:solidFill>
            </a:rPr>
            <a:t>nregistrat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randamente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investi</a:t>
          </a:r>
          <a:r>
            <a:rPr lang="ro-RO" sz="1400" b="1" kern="1200" dirty="0">
              <a:solidFill>
                <a:schemeClr val="tx1"/>
              </a:solidFill>
            </a:rPr>
            <a:t>ț</a:t>
          </a:r>
          <a:r>
            <a:rPr lang="en-US" sz="1400" b="1" kern="1200" dirty="0" err="1">
              <a:solidFill>
                <a:schemeClr val="tx1"/>
              </a:solidFill>
            </a:rPr>
            <a:t>ionale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pozitive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de la </a:t>
          </a:r>
          <a:r>
            <a:rPr lang="en-US" sz="1400" kern="1200" dirty="0" err="1">
              <a:solidFill>
                <a:schemeClr val="tx1"/>
              </a:solidFill>
            </a:rPr>
            <a:t>lansarea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sa</a:t>
          </a:r>
          <a:r>
            <a:rPr lang="en-US" sz="1400" kern="1200" dirty="0">
              <a:solidFill>
                <a:schemeClr val="tx1"/>
              </a:solidFill>
            </a:rPr>
            <a:t> din 2008. Se </a:t>
          </a:r>
          <a:r>
            <a:rPr lang="en-US" sz="1400" kern="1200" dirty="0" err="1">
              <a:solidFill>
                <a:schemeClr val="tx1"/>
              </a:solidFill>
            </a:rPr>
            <a:t>poate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spune</a:t>
          </a:r>
          <a:r>
            <a:rPr lang="en-US" sz="1400" kern="1200" dirty="0">
              <a:solidFill>
                <a:schemeClr val="tx1"/>
              </a:solidFill>
            </a:rPr>
            <a:t> c</a:t>
          </a:r>
          <a:r>
            <a:rPr lang="ro-RO" sz="1400" kern="1200" dirty="0">
              <a:solidFill>
                <a:schemeClr val="tx1"/>
              </a:solidFill>
            </a:rPr>
            <a:t>ă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Pilonul</a:t>
          </a:r>
          <a:r>
            <a:rPr lang="en-US" sz="1400" kern="1200" dirty="0">
              <a:solidFill>
                <a:schemeClr val="tx1"/>
              </a:solidFill>
            </a:rPr>
            <a:t> II se </a:t>
          </a:r>
          <a:r>
            <a:rPr lang="en-US" sz="1400" kern="1200" dirty="0" err="1">
              <a:solidFill>
                <a:schemeClr val="tx1"/>
              </a:solidFill>
            </a:rPr>
            <a:t>bucur</a:t>
          </a:r>
          <a:r>
            <a:rPr lang="ro-RO" sz="1400" kern="1200" dirty="0">
              <a:solidFill>
                <a:schemeClr val="tx1"/>
              </a:solidFill>
            </a:rPr>
            <a:t>ă</a:t>
          </a:r>
          <a:r>
            <a:rPr lang="en-US" sz="1400" kern="1200" dirty="0">
              <a:solidFill>
                <a:schemeClr val="tx1"/>
              </a:solidFill>
            </a:rPr>
            <a:t> de o bun</a:t>
          </a:r>
          <a:r>
            <a:rPr lang="ro-RO" sz="1400" kern="1200" dirty="0">
              <a:solidFill>
                <a:schemeClr val="tx1"/>
              </a:solidFill>
            </a:rPr>
            <a:t>ă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reputa</a:t>
          </a:r>
          <a:r>
            <a:rPr lang="ro-RO" sz="1400" kern="1200" dirty="0">
              <a:solidFill>
                <a:schemeClr val="tx1"/>
              </a:solidFill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ie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ro-RO" sz="1400" kern="1200" dirty="0">
              <a:solidFill>
                <a:schemeClr val="tx1"/>
              </a:solidFill>
            </a:rPr>
            <a:t>î</a:t>
          </a:r>
          <a:r>
            <a:rPr lang="en-US" sz="1400" kern="1200" dirty="0">
              <a:solidFill>
                <a:schemeClr val="tx1"/>
              </a:solidFill>
            </a:rPr>
            <a:t>n Rom</a:t>
          </a:r>
          <a:r>
            <a:rPr lang="ro-RO" sz="1400" kern="1200" dirty="0">
              <a:solidFill>
                <a:schemeClr val="tx1"/>
              </a:solidFill>
            </a:rPr>
            <a:t>â</a:t>
          </a:r>
          <a:r>
            <a:rPr lang="en-US" sz="1400" kern="1200" dirty="0" err="1">
              <a:solidFill>
                <a:schemeClr val="tx1"/>
              </a:solidFill>
            </a:rPr>
            <a:t>nia</a:t>
          </a:r>
          <a:r>
            <a:rPr lang="en-US" sz="1400" kern="1200" dirty="0">
              <a:solidFill>
                <a:schemeClr val="tx1"/>
              </a:solidFill>
            </a:rPr>
            <a:t>”, </a:t>
          </a:r>
          <a:r>
            <a:rPr lang="en-US" sz="1400" kern="1200" dirty="0" err="1">
              <a:solidFill>
                <a:schemeClr val="tx1"/>
              </a:solidFill>
            </a:rPr>
            <a:t>potrivit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unui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studiu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realizat</a:t>
          </a:r>
          <a:r>
            <a:rPr lang="en-US" sz="1400" kern="1200" dirty="0">
              <a:solidFill>
                <a:schemeClr val="tx1"/>
              </a:solidFill>
            </a:rPr>
            <a:t> de BERD la </a:t>
          </a:r>
          <a:r>
            <a:rPr lang="en-US" sz="1400" kern="1200" dirty="0" err="1">
              <a:solidFill>
                <a:schemeClr val="tx1"/>
              </a:solidFill>
            </a:rPr>
            <a:t>cererea</a:t>
          </a:r>
          <a:r>
            <a:rPr lang="en-US" sz="1400" kern="1200" dirty="0">
              <a:solidFill>
                <a:schemeClr val="tx1"/>
              </a:solidFill>
            </a:rPr>
            <a:t> ASF </a:t>
          </a:r>
          <a:r>
            <a:rPr lang="ro-RO" sz="1400" kern="1200" dirty="0">
              <a:solidFill>
                <a:schemeClr val="tx1"/>
              </a:solidFill>
            </a:rPr>
            <a:t>(„Review of the</a:t>
          </a:r>
          <a:r>
            <a:rPr lang="en-US" sz="1400" kern="1200" dirty="0">
              <a:solidFill>
                <a:schemeClr val="tx1"/>
              </a:solidFill>
            </a:rPr>
            <a:t> Romanian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Private Pension </a:t>
          </a:r>
          <a:r>
            <a:rPr lang="ro-RO" sz="1400" kern="1200" dirty="0">
              <a:solidFill>
                <a:schemeClr val="tx1"/>
              </a:solidFill>
            </a:rPr>
            <a:t>System for </a:t>
          </a:r>
          <a:r>
            <a:rPr lang="en-US" sz="1400" kern="1200" dirty="0">
              <a:solidFill>
                <a:schemeClr val="tx1"/>
              </a:solidFill>
            </a:rPr>
            <a:t>the Financial Supervisory Authority</a:t>
          </a:r>
          <a:r>
            <a:rPr lang="ro-RO" sz="1400" kern="1200" dirty="0">
              <a:solidFill>
                <a:schemeClr val="tx1"/>
              </a:solidFill>
            </a:rPr>
            <a:t>”, 2015)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41419" y="2011680"/>
        <a:ext cx="2853966" cy="2011680"/>
      </dsp:txXfrm>
    </dsp:sp>
    <dsp:sp modelId="{CE9BDC7A-1DB1-4A2F-B115-6827E82824DA}">
      <dsp:nvSpPr>
        <dsp:cNvPr id="0" name=""/>
        <dsp:cNvSpPr/>
      </dsp:nvSpPr>
      <dsp:spPr>
        <a:xfrm>
          <a:off x="3531041" y="301752"/>
          <a:ext cx="1674723" cy="167472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8A8B-C859-448A-B459-EFEF1221D9C0}">
      <dsp:nvSpPr>
        <dsp:cNvPr id="0" name=""/>
        <dsp:cNvSpPr/>
      </dsp:nvSpPr>
      <dsp:spPr>
        <a:xfrm>
          <a:off x="5881005" y="0"/>
          <a:ext cx="2853966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Pe </a:t>
          </a:r>
          <a:r>
            <a:rPr lang="en-US" sz="1400" b="1" kern="1200" dirty="0" err="1">
              <a:solidFill>
                <a:schemeClr val="tx1"/>
              </a:solidFill>
            </a:rPr>
            <a:t>locul</a:t>
          </a:r>
          <a:r>
            <a:rPr lang="en-US" sz="1400" b="1" kern="1200" dirty="0">
              <a:solidFill>
                <a:schemeClr val="tx1"/>
              </a:solidFill>
            </a:rPr>
            <a:t> 2 din 65 de state </a:t>
          </a:r>
          <a:r>
            <a:rPr lang="en-US" sz="1400" b="1" kern="1200" dirty="0" err="1">
              <a:solidFill>
                <a:schemeClr val="tx1"/>
              </a:solidFill>
            </a:rPr>
            <a:t>analizate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ro-RO" sz="1400" b="1" kern="1200" dirty="0">
              <a:solidFill>
                <a:schemeClr val="tx1"/>
              </a:solidFill>
            </a:rPr>
            <a:t>în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termeni</a:t>
          </a:r>
          <a:r>
            <a:rPr lang="en-US" sz="1400" b="1" kern="1200" dirty="0">
              <a:solidFill>
                <a:schemeClr val="tx1"/>
              </a:solidFill>
            </a:rPr>
            <a:t> de </a:t>
          </a:r>
          <a:r>
            <a:rPr lang="en-US" sz="1400" b="1" kern="1200" dirty="0" err="1">
              <a:solidFill>
                <a:schemeClr val="tx1"/>
              </a:solidFill>
            </a:rPr>
            <a:t>randamente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reale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(</a:t>
          </a:r>
          <a:r>
            <a:rPr lang="en-US" sz="1400" kern="1200" dirty="0" err="1">
              <a:solidFill>
                <a:schemeClr val="tx1"/>
              </a:solidFill>
            </a:rPr>
            <a:t>ajustate</a:t>
          </a:r>
          <a:r>
            <a:rPr lang="en-US" sz="1400" kern="1200" dirty="0">
              <a:solidFill>
                <a:schemeClr val="tx1"/>
              </a:solidFill>
            </a:rPr>
            <a:t> cu </a:t>
          </a:r>
          <a:r>
            <a:rPr lang="en-US" sz="1400" kern="1200" dirty="0" err="1">
              <a:solidFill>
                <a:schemeClr val="tx1"/>
              </a:solidFill>
            </a:rPr>
            <a:t>infla</a:t>
          </a:r>
          <a:r>
            <a:rPr lang="ro-RO" sz="1400" kern="1200" dirty="0">
              <a:solidFill>
                <a:schemeClr val="tx1"/>
              </a:solidFill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ia</a:t>
          </a:r>
          <a:r>
            <a:rPr lang="en-US" sz="1400" kern="1200" dirty="0">
              <a:solidFill>
                <a:schemeClr val="tx1"/>
              </a:solidFill>
            </a:rPr>
            <a:t>) </a:t>
          </a:r>
          <a:r>
            <a:rPr lang="ro-RO" sz="1400" kern="1200" dirty="0">
              <a:solidFill>
                <a:schemeClr val="tx1"/>
              </a:solidFill>
            </a:rPr>
            <a:t>î</a:t>
          </a:r>
          <a:r>
            <a:rPr lang="en-US" sz="1400" b="1" kern="1200" dirty="0">
              <a:solidFill>
                <a:schemeClr val="tx1"/>
              </a:solidFill>
            </a:rPr>
            <a:t>n </a:t>
          </a:r>
          <a:r>
            <a:rPr lang="en-US" sz="1400" b="1" kern="1200" dirty="0" err="1">
              <a:solidFill>
                <a:schemeClr val="tx1"/>
              </a:solidFill>
            </a:rPr>
            <a:t>perioada</a:t>
          </a:r>
          <a:r>
            <a:rPr lang="en-US" sz="1400" b="1" kern="1200" dirty="0">
              <a:solidFill>
                <a:schemeClr val="tx1"/>
              </a:solidFill>
            </a:rPr>
            <a:t> de v</a:t>
          </a:r>
          <a:r>
            <a:rPr lang="ro-RO" sz="1400" b="1" kern="1200" dirty="0">
              <a:solidFill>
                <a:schemeClr val="tx1"/>
              </a:solidFill>
            </a:rPr>
            <a:t>â</a:t>
          </a:r>
          <a:r>
            <a:rPr lang="en-US" sz="1400" b="1" kern="1200" dirty="0" err="1">
              <a:solidFill>
                <a:schemeClr val="tx1"/>
              </a:solidFill>
            </a:rPr>
            <a:t>rf</a:t>
          </a:r>
          <a:r>
            <a:rPr lang="en-US" sz="1400" b="1" kern="1200" dirty="0">
              <a:solidFill>
                <a:schemeClr val="tx1"/>
              </a:solidFill>
            </a:rPr>
            <a:t> a </a:t>
          </a:r>
          <a:r>
            <a:rPr lang="en-US" sz="1400" b="1" kern="1200" dirty="0" err="1">
              <a:solidFill>
                <a:schemeClr val="tx1"/>
              </a:solidFill>
            </a:rPr>
            <a:t>crizei</a:t>
          </a:r>
          <a:r>
            <a:rPr lang="en-US" sz="1400" b="1" kern="1200" dirty="0">
              <a:solidFill>
                <a:schemeClr val="tx1"/>
              </a:solidFill>
            </a:rPr>
            <a:t>, 2008-2010</a:t>
          </a:r>
          <a:r>
            <a:rPr lang="en-US" sz="1400" kern="1200" dirty="0">
              <a:solidFill>
                <a:schemeClr val="tx1"/>
              </a:solidFill>
            </a:rPr>
            <a:t>, conform OECD </a:t>
          </a:r>
          <a:r>
            <a:rPr lang="ro-RO" sz="1400" kern="1200" dirty="0">
              <a:solidFill>
                <a:schemeClr val="tx1"/>
              </a:solidFill>
            </a:rPr>
            <a:t>(„Pension Markets in Focus”, 2011)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881005" y="2011680"/>
        <a:ext cx="2853966" cy="2011680"/>
      </dsp:txXfrm>
    </dsp:sp>
    <dsp:sp modelId="{5F4F4117-3ABC-45BE-B776-99464BB060CF}">
      <dsp:nvSpPr>
        <dsp:cNvPr id="0" name=""/>
        <dsp:cNvSpPr/>
      </dsp:nvSpPr>
      <dsp:spPr>
        <a:xfrm>
          <a:off x="6470626" y="301752"/>
          <a:ext cx="1674723" cy="167472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92D52-D242-4090-9C72-D62F66F06303}">
      <dsp:nvSpPr>
        <dsp:cNvPr id="0" name=""/>
        <dsp:cNvSpPr/>
      </dsp:nvSpPr>
      <dsp:spPr>
        <a:xfrm>
          <a:off x="349472" y="4023360"/>
          <a:ext cx="8037861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F623EA1F-9313-4BDF-AE11-1C9FBC2E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227F28F3-97C7-4C35-970C-D4BAB400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2347493A-12D2-48B1-9619-982E2E11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163B30D2-0433-4FD2-911E-4A470AB6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FF6F7A7C-29D4-4B2F-864C-24F9E3F5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BE6254A1-D35E-4C1F-96DF-D930417A0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326F33C8-3876-4771-BC7D-D745986D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AutoShape 8">
            <a:extLst>
              <a:ext uri="{FF2B5EF4-FFF2-40B4-BE49-F238E27FC236}">
                <a16:creationId xmlns:a16="http://schemas.microsoft.com/office/drawing/2014/main" id="{0B6B0CA9-817E-4BBD-9D05-9F52A071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2" name="AutoShape 9">
            <a:extLst>
              <a:ext uri="{FF2B5EF4-FFF2-40B4-BE49-F238E27FC236}">
                <a16:creationId xmlns:a16="http://schemas.microsoft.com/office/drawing/2014/main" id="{F296F9E4-FB0E-4BD8-9ABE-6EE9AE67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3" name="AutoShape 10">
            <a:extLst>
              <a:ext uri="{FF2B5EF4-FFF2-40B4-BE49-F238E27FC236}">
                <a16:creationId xmlns:a16="http://schemas.microsoft.com/office/drawing/2014/main" id="{1CBECA59-B742-43BD-B55F-6563C4D0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4" name="AutoShape 11">
            <a:extLst>
              <a:ext uri="{FF2B5EF4-FFF2-40B4-BE49-F238E27FC236}">
                <a16:creationId xmlns:a16="http://schemas.microsoft.com/office/drawing/2014/main" id="{7172FAF3-1356-4D97-ABE7-51E95279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AutoShape 12">
            <a:extLst>
              <a:ext uri="{FF2B5EF4-FFF2-40B4-BE49-F238E27FC236}">
                <a16:creationId xmlns:a16="http://schemas.microsoft.com/office/drawing/2014/main" id="{52ECA242-A89A-44BB-926F-8E4A03BA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6" name="AutoShape 13">
            <a:extLst>
              <a:ext uri="{FF2B5EF4-FFF2-40B4-BE49-F238E27FC236}">
                <a16:creationId xmlns:a16="http://schemas.microsoft.com/office/drawing/2014/main" id="{A46ED049-501D-466F-8972-5501D666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7" name="AutoShape 14">
            <a:extLst>
              <a:ext uri="{FF2B5EF4-FFF2-40B4-BE49-F238E27FC236}">
                <a16:creationId xmlns:a16="http://schemas.microsoft.com/office/drawing/2014/main" id="{F9F05D12-D87D-42C6-B30E-A560B645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8" name="AutoShape 15">
            <a:extLst>
              <a:ext uri="{FF2B5EF4-FFF2-40B4-BE49-F238E27FC236}">
                <a16:creationId xmlns:a16="http://schemas.microsoft.com/office/drawing/2014/main" id="{00636F67-B49B-4249-AE67-C624871F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9" name="AutoShape 16">
            <a:extLst>
              <a:ext uri="{FF2B5EF4-FFF2-40B4-BE49-F238E27FC236}">
                <a16:creationId xmlns:a16="http://schemas.microsoft.com/office/drawing/2014/main" id="{6F93307F-46B0-47AA-AF0A-8986B6FD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0" name="AutoShape 17">
            <a:extLst>
              <a:ext uri="{FF2B5EF4-FFF2-40B4-BE49-F238E27FC236}">
                <a16:creationId xmlns:a16="http://schemas.microsoft.com/office/drawing/2014/main" id="{380D9FAD-2A76-40E1-AC3B-E4073152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1" name="AutoShape 18">
            <a:extLst>
              <a:ext uri="{FF2B5EF4-FFF2-40B4-BE49-F238E27FC236}">
                <a16:creationId xmlns:a16="http://schemas.microsoft.com/office/drawing/2014/main" id="{AA9E274A-3786-4E46-B217-686C060F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2" name="AutoShape 19">
            <a:extLst>
              <a:ext uri="{FF2B5EF4-FFF2-40B4-BE49-F238E27FC236}">
                <a16:creationId xmlns:a16="http://schemas.microsoft.com/office/drawing/2014/main" id="{44412DFC-3C39-4BDD-AD9E-2C4D190C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3" name="AutoShape 20">
            <a:extLst>
              <a:ext uri="{FF2B5EF4-FFF2-40B4-BE49-F238E27FC236}">
                <a16:creationId xmlns:a16="http://schemas.microsoft.com/office/drawing/2014/main" id="{B76E5C12-891E-4662-B3DC-CDC9ABBFB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4" name="AutoShape 21">
            <a:extLst>
              <a:ext uri="{FF2B5EF4-FFF2-40B4-BE49-F238E27FC236}">
                <a16:creationId xmlns:a16="http://schemas.microsoft.com/office/drawing/2014/main" id="{ECA0CDE3-98A4-4620-81ED-59FEF623F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5" name="AutoShape 22">
            <a:extLst>
              <a:ext uri="{FF2B5EF4-FFF2-40B4-BE49-F238E27FC236}">
                <a16:creationId xmlns:a16="http://schemas.microsoft.com/office/drawing/2014/main" id="{F50EFF89-46E2-41FE-9F20-48317039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6" name="AutoShape 23">
            <a:extLst>
              <a:ext uri="{FF2B5EF4-FFF2-40B4-BE49-F238E27FC236}">
                <a16:creationId xmlns:a16="http://schemas.microsoft.com/office/drawing/2014/main" id="{FF4FAE74-E15B-453B-BB73-308AE0E5B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7" name="AutoShape 24">
            <a:extLst>
              <a:ext uri="{FF2B5EF4-FFF2-40B4-BE49-F238E27FC236}">
                <a16:creationId xmlns:a16="http://schemas.microsoft.com/office/drawing/2014/main" id="{844DCBD6-D241-4E81-BB3A-5460E1B6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8" name="AutoShape 25">
            <a:extLst>
              <a:ext uri="{FF2B5EF4-FFF2-40B4-BE49-F238E27FC236}">
                <a16:creationId xmlns:a16="http://schemas.microsoft.com/office/drawing/2014/main" id="{4BB338AF-17D6-4AB5-9C32-6366B8D4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9" name="AutoShape 26">
            <a:extLst>
              <a:ext uri="{FF2B5EF4-FFF2-40B4-BE49-F238E27FC236}">
                <a16:creationId xmlns:a16="http://schemas.microsoft.com/office/drawing/2014/main" id="{1A27E66A-E37A-4F9C-9C07-798A9941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0" name="AutoShape 27">
            <a:extLst>
              <a:ext uri="{FF2B5EF4-FFF2-40B4-BE49-F238E27FC236}">
                <a16:creationId xmlns:a16="http://schemas.microsoft.com/office/drawing/2014/main" id="{778A67F6-6F6C-478F-836E-C55632DD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1" name="AutoShape 28">
            <a:extLst>
              <a:ext uri="{FF2B5EF4-FFF2-40B4-BE49-F238E27FC236}">
                <a16:creationId xmlns:a16="http://schemas.microsoft.com/office/drawing/2014/main" id="{9E36E43B-3248-4752-A2C4-7F15ABA38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2" name="AutoShape 29">
            <a:extLst>
              <a:ext uri="{FF2B5EF4-FFF2-40B4-BE49-F238E27FC236}">
                <a16:creationId xmlns:a16="http://schemas.microsoft.com/office/drawing/2014/main" id="{8F97FE80-5941-4E38-BFE5-479E300D3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3" name="AutoShape 30">
            <a:extLst>
              <a:ext uri="{FF2B5EF4-FFF2-40B4-BE49-F238E27FC236}">
                <a16:creationId xmlns:a16="http://schemas.microsoft.com/office/drawing/2014/main" id="{D07D748C-CCF0-4FBE-AA61-7DC409139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4" name="AutoShape 31">
            <a:extLst>
              <a:ext uri="{FF2B5EF4-FFF2-40B4-BE49-F238E27FC236}">
                <a16:creationId xmlns:a16="http://schemas.microsoft.com/office/drawing/2014/main" id="{ADF53ECE-F589-4144-9B0B-B2934A5FA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5" name="AutoShape 32">
            <a:extLst>
              <a:ext uri="{FF2B5EF4-FFF2-40B4-BE49-F238E27FC236}">
                <a16:creationId xmlns:a16="http://schemas.microsoft.com/office/drawing/2014/main" id="{079E4150-37D1-42DE-83C6-2D6413E3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6" name="AutoShape 33">
            <a:extLst>
              <a:ext uri="{FF2B5EF4-FFF2-40B4-BE49-F238E27FC236}">
                <a16:creationId xmlns:a16="http://schemas.microsoft.com/office/drawing/2014/main" id="{0DED6AF9-0F60-48C3-A729-3C8A6C910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7" name="AutoShape 34">
            <a:extLst>
              <a:ext uri="{FF2B5EF4-FFF2-40B4-BE49-F238E27FC236}">
                <a16:creationId xmlns:a16="http://schemas.microsoft.com/office/drawing/2014/main" id="{F2A1DD48-79EE-47C9-A05A-8A676997D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8" name="AutoShape 35">
            <a:extLst>
              <a:ext uri="{FF2B5EF4-FFF2-40B4-BE49-F238E27FC236}">
                <a16:creationId xmlns:a16="http://schemas.microsoft.com/office/drawing/2014/main" id="{54D878A9-8D26-4FBE-9540-0A9B2A21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09" name="AutoShape 36">
            <a:extLst>
              <a:ext uri="{FF2B5EF4-FFF2-40B4-BE49-F238E27FC236}">
                <a16:creationId xmlns:a16="http://schemas.microsoft.com/office/drawing/2014/main" id="{1D9A489A-0AE0-4729-99FA-9E4DD860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0" name="AutoShape 37">
            <a:extLst>
              <a:ext uri="{FF2B5EF4-FFF2-40B4-BE49-F238E27FC236}">
                <a16:creationId xmlns:a16="http://schemas.microsoft.com/office/drawing/2014/main" id="{B29CDB49-D0C3-4552-AA4C-5BECC109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1" name="AutoShape 38">
            <a:extLst>
              <a:ext uri="{FF2B5EF4-FFF2-40B4-BE49-F238E27FC236}">
                <a16:creationId xmlns:a16="http://schemas.microsoft.com/office/drawing/2014/main" id="{0BE91F8B-8B19-4C23-B089-58A6DEAA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2" name="AutoShape 39">
            <a:extLst>
              <a:ext uri="{FF2B5EF4-FFF2-40B4-BE49-F238E27FC236}">
                <a16:creationId xmlns:a16="http://schemas.microsoft.com/office/drawing/2014/main" id="{BDAA2C0E-451A-427A-BDF2-98CB603C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3" name="AutoShape 40">
            <a:extLst>
              <a:ext uri="{FF2B5EF4-FFF2-40B4-BE49-F238E27FC236}">
                <a16:creationId xmlns:a16="http://schemas.microsoft.com/office/drawing/2014/main" id="{3C1E6E13-A4C4-476B-9CC8-2F783112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4" name="AutoShape 41">
            <a:extLst>
              <a:ext uri="{FF2B5EF4-FFF2-40B4-BE49-F238E27FC236}">
                <a16:creationId xmlns:a16="http://schemas.microsoft.com/office/drawing/2014/main" id="{DC02A101-7CA2-443B-9DC3-7F363327E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5" name="AutoShape 42">
            <a:extLst>
              <a:ext uri="{FF2B5EF4-FFF2-40B4-BE49-F238E27FC236}">
                <a16:creationId xmlns:a16="http://schemas.microsoft.com/office/drawing/2014/main" id="{D77D33E4-3610-4054-AFCB-B4EDD757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6" name="AutoShape 43">
            <a:extLst>
              <a:ext uri="{FF2B5EF4-FFF2-40B4-BE49-F238E27FC236}">
                <a16:creationId xmlns:a16="http://schemas.microsoft.com/office/drawing/2014/main" id="{54BD5853-87D3-4A6C-97E5-412DD3AD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7" name="AutoShape 44">
            <a:extLst>
              <a:ext uri="{FF2B5EF4-FFF2-40B4-BE49-F238E27FC236}">
                <a16:creationId xmlns:a16="http://schemas.microsoft.com/office/drawing/2014/main" id="{BCE9AD4D-8CF1-4FA7-9D83-7A333378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8" name="AutoShape 45">
            <a:extLst>
              <a:ext uri="{FF2B5EF4-FFF2-40B4-BE49-F238E27FC236}">
                <a16:creationId xmlns:a16="http://schemas.microsoft.com/office/drawing/2014/main" id="{F310F172-9595-43AB-9F39-3FCA0AC58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19" name="AutoShape 46">
            <a:extLst>
              <a:ext uri="{FF2B5EF4-FFF2-40B4-BE49-F238E27FC236}">
                <a16:creationId xmlns:a16="http://schemas.microsoft.com/office/drawing/2014/main" id="{6651CEB4-2A57-4BC6-84C2-64A3E01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0" name="AutoShape 47">
            <a:extLst>
              <a:ext uri="{FF2B5EF4-FFF2-40B4-BE49-F238E27FC236}">
                <a16:creationId xmlns:a16="http://schemas.microsoft.com/office/drawing/2014/main" id="{68B9CEDF-9C2E-45C0-8A6B-49EFE371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1" name="AutoShape 48">
            <a:extLst>
              <a:ext uri="{FF2B5EF4-FFF2-40B4-BE49-F238E27FC236}">
                <a16:creationId xmlns:a16="http://schemas.microsoft.com/office/drawing/2014/main" id="{29374C9E-7C95-45CD-A414-8309FAB9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2" name="AutoShape 49">
            <a:extLst>
              <a:ext uri="{FF2B5EF4-FFF2-40B4-BE49-F238E27FC236}">
                <a16:creationId xmlns:a16="http://schemas.microsoft.com/office/drawing/2014/main" id="{C73D0429-4CCB-4E31-8F1A-F389D0EC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3" name="AutoShape 50">
            <a:extLst>
              <a:ext uri="{FF2B5EF4-FFF2-40B4-BE49-F238E27FC236}">
                <a16:creationId xmlns:a16="http://schemas.microsoft.com/office/drawing/2014/main" id="{52F08EAA-8655-49CA-BA37-BA537A9FA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4" name="AutoShape 51">
            <a:extLst>
              <a:ext uri="{FF2B5EF4-FFF2-40B4-BE49-F238E27FC236}">
                <a16:creationId xmlns:a16="http://schemas.microsoft.com/office/drawing/2014/main" id="{D9F7299B-C927-494D-A26E-516B3C20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5" name="AutoShape 52">
            <a:extLst>
              <a:ext uri="{FF2B5EF4-FFF2-40B4-BE49-F238E27FC236}">
                <a16:creationId xmlns:a16="http://schemas.microsoft.com/office/drawing/2014/main" id="{2CCEE5C5-8D63-4F25-B96C-66057324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6" name="AutoShape 53">
            <a:extLst>
              <a:ext uri="{FF2B5EF4-FFF2-40B4-BE49-F238E27FC236}">
                <a16:creationId xmlns:a16="http://schemas.microsoft.com/office/drawing/2014/main" id="{26DCD466-CBBA-41A6-B51D-CCA0FFDC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7" name="AutoShape 54">
            <a:extLst>
              <a:ext uri="{FF2B5EF4-FFF2-40B4-BE49-F238E27FC236}">
                <a16:creationId xmlns:a16="http://schemas.microsoft.com/office/drawing/2014/main" id="{D12EF593-9BF9-4327-B678-FBF74E8D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8" name="AutoShape 55">
            <a:extLst>
              <a:ext uri="{FF2B5EF4-FFF2-40B4-BE49-F238E27FC236}">
                <a16:creationId xmlns:a16="http://schemas.microsoft.com/office/drawing/2014/main" id="{E96DE87C-420F-4CF9-A97A-BA5CB215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29" name="AutoShape 56">
            <a:extLst>
              <a:ext uri="{FF2B5EF4-FFF2-40B4-BE49-F238E27FC236}">
                <a16:creationId xmlns:a16="http://schemas.microsoft.com/office/drawing/2014/main" id="{B70AFE54-FAA1-47C8-961C-CA978448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0" name="AutoShape 57">
            <a:extLst>
              <a:ext uri="{FF2B5EF4-FFF2-40B4-BE49-F238E27FC236}">
                <a16:creationId xmlns:a16="http://schemas.microsoft.com/office/drawing/2014/main" id="{F5272EB0-B929-469C-9A86-4A2EFF24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1" name="AutoShape 58">
            <a:extLst>
              <a:ext uri="{FF2B5EF4-FFF2-40B4-BE49-F238E27FC236}">
                <a16:creationId xmlns:a16="http://schemas.microsoft.com/office/drawing/2014/main" id="{FD13A176-C53D-4C52-A908-C18D6070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2" name="AutoShape 59">
            <a:extLst>
              <a:ext uri="{FF2B5EF4-FFF2-40B4-BE49-F238E27FC236}">
                <a16:creationId xmlns:a16="http://schemas.microsoft.com/office/drawing/2014/main" id="{72D761AB-0F05-495B-A09E-A1543DED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3" name="AutoShape 60">
            <a:extLst>
              <a:ext uri="{FF2B5EF4-FFF2-40B4-BE49-F238E27FC236}">
                <a16:creationId xmlns:a16="http://schemas.microsoft.com/office/drawing/2014/main" id="{A6C5C0CB-D618-4318-836E-997D34A0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4" name="AutoShape 61">
            <a:extLst>
              <a:ext uri="{FF2B5EF4-FFF2-40B4-BE49-F238E27FC236}">
                <a16:creationId xmlns:a16="http://schemas.microsoft.com/office/drawing/2014/main" id="{EA09865E-8788-4643-8009-FBFD82A2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5" name="AutoShape 62">
            <a:extLst>
              <a:ext uri="{FF2B5EF4-FFF2-40B4-BE49-F238E27FC236}">
                <a16:creationId xmlns:a16="http://schemas.microsoft.com/office/drawing/2014/main" id="{CDCD0D70-9F32-43C8-837F-A43E0E99C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6" name="AutoShape 63">
            <a:extLst>
              <a:ext uri="{FF2B5EF4-FFF2-40B4-BE49-F238E27FC236}">
                <a16:creationId xmlns:a16="http://schemas.microsoft.com/office/drawing/2014/main" id="{98A7A322-AEC2-4C99-BDE2-B23310DE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7" name="AutoShape 64">
            <a:extLst>
              <a:ext uri="{FF2B5EF4-FFF2-40B4-BE49-F238E27FC236}">
                <a16:creationId xmlns:a16="http://schemas.microsoft.com/office/drawing/2014/main" id="{9F375229-2E87-4F7F-9963-D0D76969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8" name="AutoShape 65">
            <a:extLst>
              <a:ext uri="{FF2B5EF4-FFF2-40B4-BE49-F238E27FC236}">
                <a16:creationId xmlns:a16="http://schemas.microsoft.com/office/drawing/2014/main" id="{7E84ECE1-2748-4365-A11D-D4FD3DE5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39" name="AutoShape 66">
            <a:extLst>
              <a:ext uri="{FF2B5EF4-FFF2-40B4-BE49-F238E27FC236}">
                <a16:creationId xmlns:a16="http://schemas.microsoft.com/office/drawing/2014/main" id="{3A98F5BF-A26C-4153-9A93-11CACF46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0" name="AutoShape 67">
            <a:extLst>
              <a:ext uri="{FF2B5EF4-FFF2-40B4-BE49-F238E27FC236}">
                <a16:creationId xmlns:a16="http://schemas.microsoft.com/office/drawing/2014/main" id="{D50ED2D2-F394-478B-A32F-09E7B5C9B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1" name="AutoShape 68">
            <a:extLst>
              <a:ext uri="{FF2B5EF4-FFF2-40B4-BE49-F238E27FC236}">
                <a16:creationId xmlns:a16="http://schemas.microsoft.com/office/drawing/2014/main" id="{312A8B12-86FE-430B-8CFC-0EBCF049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2" name="AutoShape 69">
            <a:extLst>
              <a:ext uri="{FF2B5EF4-FFF2-40B4-BE49-F238E27FC236}">
                <a16:creationId xmlns:a16="http://schemas.microsoft.com/office/drawing/2014/main" id="{C3FC9FF1-EE5C-4BC5-A489-CF35CF77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3" name="AutoShape 70">
            <a:extLst>
              <a:ext uri="{FF2B5EF4-FFF2-40B4-BE49-F238E27FC236}">
                <a16:creationId xmlns:a16="http://schemas.microsoft.com/office/drawing/2014/main" id="{34F8829B-DAC8-4668-A0D0-E70DB9691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4" name="Text Box 71">
            <a:extLst>
              <a:ext uri="{FF2B5EF4-FFF2-40B4-BE49-F238E27FC236}">
                <a16:creationId xmlns:a16="http://schemas.microsoft.com/office/drawing/2014/main" id="{739337B5-A487-4B15-A59D-766AAB6E7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5" name="Text Box 72">
            <a:extLst>
              <a:ext uri="{FF2B5EF4-FFF2-40B4-BE49-F238E27FC236}">
                <a16:creationId xmlns:a16="http://schemas.microsoft.com/office/drawing/2014/main" id="{2C15C31C-72D2-450D-A283-5C38D926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46" name="Rectangle 73">
            <a:extLst>
              <a:ext uri="{FF2B5EF4-FFF2-40B4-BE49-F238E27FC236}">
                <a16:creationId xmlns:a16="http://schemas.microsoft.com/office/drawing/2014/main" id="{3DCBC81F-B257-49A4-88D4-9D6D2E57BE7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52500" y="685800"/>
            <a:ext cx="4841875" cy="33178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4">
            <a:extLst>
              <a:ext uri="{FF2B5EF4-FFF2-40B4-BE49-F238E27FC236}">
                <a16:creationId xmlns:a16="http://schemas.microsoft.com/office/drawing/2014/main" id="{FEB36464-8F5F-44AD-A76E-BA6B6A0AB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37527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148" name="Text Box 75">
            <a:extLst>
              <a:ext uri="{FF2B5EF4-FFF2-40B4-BE49-F238E27FC236}">
                <a16:creationId xmlns:a16="http://schemas.microsoft.com/office/drawing/2014/main" id="{1EE8F1E3-C8AE-4BBF-B4BC-BC7D856B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A75274EA-AAA3-4131-A87C-D833FA36F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8606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BC5484C-737A-421B-AB70-8B174B7D6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6">
            <a:extLst>
              <a:ext uri="{FF2B5EF4-FFF2-40B4-BE49-F238E27FC236}">
                <a16:creationId xmlns:a16="http://schemas.microsoft.com/office/drawing/2014/main" id="{22393282-E0E9-4D38-9B7A-2BD16D9C22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7F4D96-25B6-4D10-A496-41621508E31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A0877340-120E-4EB7-8FF6-4BBC6E247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17D570-7E28-4870-BEC3-2867E47E3C73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364BCD9C-8D57-46CF-82C0-7255D5A6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8E0F2D-BEEA-4FC4-809F-ECF35F5C6C22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FCF32423-F966-45A8-8249-691D6E7B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DD8179-0672-4961-BE51-2F6E135D7E69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6023C67B-91DB-4714-8475-7874A135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CC5EBA-95D8-48CD-832D-10C0D27AF1F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1" name="Text Box 5">
            <a:extLst>
              <a:ext uri="{FF2B5EF4-FFF2-40B4-BE49-F238E27FC236}">
                <a16:creationId xmlns:a16="http://schemas.microsoft.com/office/drawing/2014/main" id="{D1E0AE17-BB94-4017-B02D-E9C4512DA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679124-12D8-4574-80B9-33C71ECF369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2" name="Rectangle 6">
            <a:extLst>
              <a:ext uri="{FF2B5EF4-FFF2-40B4-BE49-F238E27FC236}">
                <a16:creationId xmlns:a16="http://schemas.microsoft.com/office/drawing/2014/main" id="{3E320035-FA38-448C-BFBC-30647163A5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3" name="Rectangle 7">
            <a:extLst>
              <a:ext uri="{FF2B5EF4-FFF2-40B4-BE49-F238E27FC236}">
                <a16:creationId xmlns:a16="http://schemas.microsoft.com/office/drawing/2014/main" id="{E7C119B9-94CB-4108-989D-D6D07DB863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6">
            <a:extLst>
              <a:ext uri="{FF2B5EF4-FFF2-40B4-BE49-F238E27FC236}">
                <a16:creationId xmlns:a16="http://schemas.microsoft.com/office/drawing/2014/main" id="{F1A13C95-F0EC-483B-B410-3D69EB6B83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C7FD27-824B-4EC7-9C46-9074498883A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D0292278-CBF1-4EEE-913D-BF9822DA8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FAAE63-36D6-4B59-B31D-DBFC68BAB92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55284183-173B-43A8-AB3B-D9742034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7B4936-6FC5-4C52-BC58-EF04A6642C24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979D0D2A-F1DC-48B7-91C6-72D6D7DF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7F0EC5-47F2-4F78-BDE8-8AE28A843EEA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A4838471-1F77-4338-804A-8DDAF54B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792472-1A58-49A4-8E88-72926EE59DEC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5D165E2C-8B5E-4C6F-B3C9-59D3BF24B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3818A7-D6A0-46E9-8BD5-826BE8C2D70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4" name="Rectangle 6">
            <a:extLst>
              <a:ext uri="{FF2B5EF4-FFF2-40B4-BE49-F238E27FC236}">
                <a16:creationId xmlns:a16="http://schemas.microsoft.com/office/drawing/2014/main" id="{4D19B5DE-A4A9-4A97-8ED8-5436C0C76B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5" name="Rectangle 7">
            <a:extLst>
              <a:ext uri="{FF2B5EF4-FFF2-40B4-BE49-F238E27FC236}">
                <a16:creationId xmlns:a16="http://schemas.microsoft.com/office/drawing/2014/main" id="{B8C4C50F-C853-43EA-BC2E-59644398C2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6">
            <a:extLst>
              <a:ext uri="{FF2B5EF4-FFF2-40B4-BE49-F238E27FC236}">
                <a16:creationId xmlns:a16="http://schemas.microsoft.com/office/drawing/2014/main" id="{D38D17AE-7507-40F2-A3E1-1FAE0A58A8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9FA72-EEA6-485F-ADB9-03C8807DD176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5F939D7F-2637-4B9B-BC58-5F13D8EA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DC94EB4-02F6-44C2-AD35-0C089BC30035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95167FBB-E034-4052-A917-F9BCBA93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1735EF-47AE-447C-A0C9-6F8FEC6E2372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467CC4A8-2A81-4A24-9723-6E288B05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32ECF7-4611-42E9-BCAC-BFF619327FF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6DC39D96-63A9-4410-836C-D66CA7AA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BFB9A-0531-45E1-8F64-7F2DAE4ACE5E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1BB48A90-9F58-4623-8942-BBB7D3E6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43D44F-5DBE-4AC0-8ECB-FE503041E086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F6DC4E86-A318-405B-AB7B-DE6D897D46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EC7473F3-2E39-42CB-8372-AA00538146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6">
            <a:extLst>
              <a:ext uri="{FF2B5EF4-FFF2-40B4-BE49-F238E27FC236}">
                <a16:creationId xmlns:a16="http://schemas.microsoft.com/office/drawing/2014/main" id="{B8DB3D8F-484D-4A7B-8FD0-25ABDEE939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A5206E-321D-4D8B-A97F-F14505E16E4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7624B22-4AD3-448A-A8E7-A57D41DC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17E467-52CA-4010-B198-CE5E227F358D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64D728FA-E687-4921-BF25-0570D50A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C4E52D2-F620-40B0-97D1-4BBD70E634A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8729BC1A-23BC-489B-9D07-BDC5D310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EF1E46-16BD-446A-9A4B-81F6C5B2B0DA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DD4731AA-C6E1-44BF-B0AF-6D9436064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6E3EF-5008-4F8A-8D4C-FC00672A8DD8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9EC1B2BE-8577-4E44-B82F-A42C7BF8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BDC865-67C2-44C7-8921-76F2927C5E9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80" name="Rectangle 6">
            <a:extLst>
              <a:ext uri="{FF2B5EF4-FFF2-40B4-BE49-F238E27FC236}">
                <a16:creationId xmlns:a16="http://schemas.microsoft.com/office/drawing/2014/main" id="{8C140C70-9B78-4A3E-9574-2D37D122C7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81" name="Rectangle 7">
            <a:extLst>
              <a:ext uri="{FF2B5EF4-FFF2-40B4-BE49-F238E27FC236}">
                <a16:creationId xmlns:a16="http://schemas.microsoft.com/office/drawing/2014/main" id="{E4334643-2B3F-43CB-9AAF-B41195FDBF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6">
            <a:extLst>
              <a:ext uri="{FF2B5EF4-FFF2-40B4-BE49-F238E27FC236}">
                <a16:creationId xmlns:a16="http://schemas.microsoft.com/office/drawing/2014/main" id="{294C64ED-CB69-46CA-B615-F3ABF760A0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9002AA-1BC3-4C0B-AB25-872229C0454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87B7AD77-2D34-45CF-94A1-9975935F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9C4382-4ED6-4057-9D98-5D8E8382BE2F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CEE93356-3E9A-4CD6-8B53-D01D03F9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8E438E-08BA-4B32-96AA-A227427DC35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03D4ECEF-DF57-4085-9943-3DA1E988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1F9A62-CB98-409E-AECA-122C07B7988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411183D0-596B-4909-B91A-D9812A28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FC5A49-252F-46F8-B098-A6F68D81951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7" name="Rectangle 5">
            <a:extLst>
              <a:ext uri="{FF2B5EF4-FFF2-40B4-BE49-F238E27FC236}">
                <a16:creationId xmlns:a16="http://schemas.microsoft.com/office/drawing/2014/main" id="{5FA46F92-3F91-4146-8FC3-60A9FEAD76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8" name="Rectangle 6">
            <a:extLst>
              <a:ext uri="{FF2B5EF4-FFF2-40B4-BE49-F238E27FC236}">
                <a16:creationId xmlns:a16="http://schemas.microsoft.com/office/drawing/2014/main" id="{21F56223-CF8C-456D-94C1-355D9E75BF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6">
            <a:extLst>
              <a:ext uri="{FF2B5EF4-FFF2-40B4-BE49-F238E27FC236}">
                <a16:creationId xmlns:a16="http://schemas.microsoft.com/office/drawing/2014/main" id="{6345A814-B405-44A1-935B-D85F83D1C4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954F7B-A121-47E2-AD05-8C37A0A2A38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658B9CBB-82A5-4B08-BE3C-7E48AE5A7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A8A825-473B-4E86-A106-7A618B11824F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B7399C00-BDBD-42BC-B6D9-0EAC5AFE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44867A-09C6-420E-B6D8-8FDD1B9F7DD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7568EA55-855F-4FCE-8E54-77803E20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A9C176-3259-47FE-B0CE-42D6F5CF4B1A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4" name="Text Box 4">
            <a:extLst>
              <a:ext uri="{FF2B5EF4-FFF2-40B4-BE49-F238E27FC236}">
                <a16:creationId xmlns:a16="http://schemas.microsoft.com/office/drawing/2014/main" id="{C807E241-FD35-451E-A4F1-E23D882B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8318B4-20A2-4378-B796-C61D92D2D8E3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1BA50A96-632F-492F-AA0C-ABEE36DAEE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6" name="Rectangle 6">
            <a:extLst>
              <a:ext uri="{FF2B5EF4-FFF2-40B4-BE49-F238E27FC236}">
                <a16:creationId xmlns:a16="http://schemas.microsoft.com/office/drawing/2014/main" id="{407A1728-BF65-4CFB-9C36-CFC08E9636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6">
            <a:extLst>
              <a:ext uri="{FF2B5EF4-FFF2-40B4-BE49-F238E27FC236}">
                <a16:creationId xmlns:a16="http://schemas.microsoft.com/office/drawing/2014/main" id="{F8E05CBE-29C5-4869-9950-3DFA78B77C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86991D-3246-413F-8876-3E77FA987FD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1B53B706-E30E-424D-9E81-B7C7A0B5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139435B-1C68-419D-A730-E14BB19FA60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89C32A9A-2CAB-44D4-BA29-B25B75DEE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3BAA7C-76EA-45B8-AE7D-B410811C710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375D6265-70F4-4EC0-AD0B-56BD69E6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ACB3420-A105-491F-9FD5-F4B11C54113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2" name="Text Box 4">
            <a:extLst>
              <a:ext uri="{FF2B5EF4-FFF2-40B4-BE49-F238E27FC236}">
                <a16:creationId xmlns:a16="http://schemas.microsoft.com/office/drawing/2014/main" id="{7D0D5C33-CB0F-407C-9FB0-E89882CE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EE7218-5ACD-4987-BE3C-2FA43711552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3" name="Rectangle 5">
            <a:extLst>
              <a:ext uri="{FF2B5EF4-FFF2-40B4-BE49-F238E27FC236}">
                <a16:creationId xmlns:a16="http://schemas.microsoft.com/office/drawing/2014/main" id="{AC66B56D-F16D-461F-9F0B-A24B87B07B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4" name="Rectangle 6">
            <a:extLst>
              <a:ext uri="{FF2B5EF4-FFF2-40B4-BE49-F238E27FC236}">
                <a16:creationId xmlns:a16="http://schemas.microsoft.com/office/drawing/2014/main" id="{D99A40DC-2686-4762-851D-C3DC7049AD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6">
            <a:extLst>
              <a:ext uri="{FF2B5EF4-FFF2-40B4-BE49-F238E27FC236}">
                <a16:creationId xmlns:a16="http://schemas.microsoft.com/office/drawing/2014/main" id="{C420F956-1C74-4654-BCCE-4DA93542E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81FC7B-D352-45A3-90C5-54B776DB7B3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E13204C1-3B21-4CCC-A5B3-F8A275D3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EA3DBB-9D9A-4A10-B540-94403DD10D9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A404C0D8-01E7-42C3-BB2A-A2E7FAF8C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2ED419-8225-4C59-A8B6-809DF7B5BE05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9DB46294-26AB-4A99-98AD-282C5A32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581C07-3DAC-4E1A-BA5A-568DFD79C0DF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E9FC13B3-51A7-41B3-8BFF-95D629F3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EEEC22-880B-42B7-8E34-7495A6DCF4A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F100F622-1290-4B6B-AF9C-6124CF2E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B4383C8-3939-4162-B20C-C6BE7F8A3A5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2" name="Rectangle 6">
            <a:extLst>
              <a:ext uri="{FF2B5EF4-FFF2-40B4-BE49-F238E27FC236}">
                <a16:creationId xmlns:a16="http://schemas.microsoft.com/office/drawing/2014/main" id="{8FC3D8C5-FCA7-4954-93E6-3747B6326A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3" name="Rectangle 7">
            <a:extLst>
              <a:ext uri="{FF2B5EF4-FFF2-40B4-BE49-F238E27FC236}">
                <a16:creationId xmlns:a16="http://schemas.microsoft.com/office/drawing/2014/main" id="{CE58A7C3-CBD8-4E94-B2A8-603C1E6652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6">
            <a:extLst>
              <a:ext uri="{FF2B5EF4-FFF2-40B4-BE49-F238E27FC236}">
                <a16:creationId xmlns:a16="http://schemas.microsoft.com/office/drawing/2014/main" id="{161BC95F-FDD0-435C-AEBE-F927C566C0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05705E-0850-4A0D-A2AF-CC3DF9792394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DFDEA987-96C2-4168-9831-A8A0EF02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72513D-58C4-4C5B-994B-5E8A71C73BB7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36D18FA4-1BE1-4CAB-A3EB-D94F7203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DB9566-DF2A-4E1A-8FF5-F8CBD78C97A4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E5DB7148-83B5-4612-B123-2098432F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A4211A6-FD01-48CD-8B48-CDA1672FF92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75FBBDC8-3466-4EDA-B8F2-42253A88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812998-C943-466A-A0DB-E3B7093CE8D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DC4D2112-0F80-4CF4-B99D-88C01E68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68F9A1-1B86-49B2-9941-39C5F88EF608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00" name="Rectangle 6">
            <a:extLst>
              <a:ext uri="{FF2B5EF4-FFF2-40B4-BE49-F238E27FC236}">
                <a16:creationId xmlns:a16="http://schemas.microsoft.com/office/drawing/2014/main" id="{2FFB61AE-63D7-4F46-B5A5-A332D68BEE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01" name="Rectangle 7">
            <a:extLst>
              <a:ext uri="{FF2B5EF4-FFF2-40B4-BE49-F238E27FC236}">
                <a16:creationId xmlns:a16="http://schemas.microsoft.com/office/drawing/2014/main" id="{49B3D79B-D3C1-466A-B0F0-677F592017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6">
            <a:extLst>
              <a:ext uri="{FF2B5EF4-FFF2-40B4-BE49-F238E27FC236}">
                <a16:creationId xmlns:a16="http://schemas.microsoft.com/office/drawing/2014/main" id="{95FF81BA-51C0-4065-8171-E7DF79092C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5335D0-7B09-47B9-AE6E-ECB0D54A6DD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1398BE1F-AB42-42B1-A293-919C56AD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32922AD-6260-4EAF-9839-B8A400B00BA6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086AF4F7-2CA6-40FB-9F0F-194D36B0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B94AC5-F101-479A-B09C-51486D3AE0E0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266E0ADB-9682-45C7-84A9-67D39844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585935-607D-4D22-85AA-98C538A3C73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39BA8757-4EC0-4BA2-9635-CB65AED2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3D1DB5-BC40-4F08-995E-40D5B011F621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7" name="Text Box 5">
            <a:extLst>
              <a:ext uri="{FF2B5EF4-FFF2-40B4-BE49-F238E27FC236}">
                <a16:creationId xmlns:a16="http://schemas.microsoft.com/office/drawing/2014/main" id="{CA37EC16-5B7B-46D8-B828-1B793AA6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DF740B-72ED-49C9-B352-0B90DBDBF40E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AAC65A8C-FF61-4B25-99C9-26E949DF4E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4589F41A-D4A5-4558-B113-1144D05827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6">
            <a:extLst>
              <a:ext uri="{FF2B5EF4-FFF2-40B4-BE49-F238E27FC236}">
                <a16:creationId xmlns:a16="http://schemas.microsoft.com/office/drawing/2014/main" id="{AFEEFC5E-20D2-4BAA-B5FA-7AB688A6A8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8D7155-6ED6-4849-9D32-64D8B639817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4056D608-6CF8-4DDB-ADB3-C208EADC8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DEE4DD-98DB-481D-A877-5EF64747A520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CB49A370-842E-402F-A4CC-8C2CF2E8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32703-C29F-415F-A7BA-3EE66C3D675A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815E610F-71CB-4316-A49C-A7F8276E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16D452-727C-41B0-939B-C8BBD0243E3C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345049FB-A43D-4E1C-9A6F-C7D33D3D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508489-D1B0-4C0D-8489-F1D3F42DF399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4E93E85E-4B79-4D7F-B9A1-8C6E9409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95DF38-C985-415F-9218-44657B1FA533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6" name="Rectangle 6">
            <a:extLst>
              <a:ext uri="{FF2B5EF4-FFF2-40B4-BE49-F238E27FC236}">
                <a16:creationId xmlns:a16="http://schemas.microsoft.com/office/drawing/2014/main" id="{6496E836-771C-4756-8B57-D34F4BD357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7" name="Rectangle 7">
            <a:extLst>
              <a:ext uri="{FF2B5EF4-FFF2-40B4-BE49-F238E27FC236}">
                <a16:creationId xmlns:a16="http://schemas.microsoft.com/office/drawing/2014/main" id="{A7745246-E1BD-4A2D-A6A9-D457FB5018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6">
            <a:extLst>
              <a:ext uri="{FF2B5EF4-FFF2-40B4-BE49-F238E27FC236}">
                <a16:creationId xmlns:a16="http://schemas.microsoft.com/office/drawing/2014/main" id="{8459A34E-E3DB-4D54-93F0-945EEBC2BF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B3FD35-2635-469E-AEFC-D92DB7F130E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8EF3ED01-726D-4FCA-B70F-694FD6AF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6D1A41-E940-4C91-A8B4-C7A2AEBD13CC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1FF83B10-D418-4B5C-842C-4B6DC263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F329BE-2529-42E8-8FF0-8077DB68A98D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E572D0F8-93CB-4A7D-B859-2170BA8C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253F80-96F3-479D-9B72-B3900F6DCD2F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F244A334-27E1-4EB1-9CEC-921DA6E2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7D1533-90BF-41BF-8E16-276F2B8B0E5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966D4718-591D-45A4-9FD6-E0E1A8B0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1C5C2A-521A-4A77-A536-B6F941EE3157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79C2E7E2-581B-40FD-986F-09D1308116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5" name="Rectangle 7">
            <a:extLst>
              <a:ext uri="{FF2B5EF4-FFF2-40B4-BE49-F238E27FC236}">
                <a16:creationId xmlns:a16="http://schemas.microsoft.com/office/drawing/2014/main" id="{EEDAA5BA-5C0F-4BD7-9FF0-115C763904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6">
            <a:extLst>
              <a:ext uri="{FF2B5EF4-FFF2-40B4-BE49-F238E27FC236}">
                <a16:creationId xmlns:a16="http://schemas.microsoft.com/office/drawing/2014/main" id="{87ECDB1D-FF2E-429D-81BA-2679E7215E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C88301-5EAC-4E20-BB23-A6DD94A9A5B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3172787-7BB5-4262-A84B-1FB608ED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9A023C-AB91-4905-8299-DF211B78F6A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ADA76BB2-47A6-4E24-93F1-F13233068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C3B6B0E-4D03-4867-A854-736E79D3FBA4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CA9F0728-24CB-4818-AB45-080F3CC1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1CCF5C-EF4B-407D-AE9E-CD289166D248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C3C395B8-1DFF-4A84-BC34-C00A865E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33A5E5-D3BE-47E3-8B44-79CB57010DD9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91" name="Text Box 5">
            <a:extLst>
              <a:ext uri="{FF2B5EF4-FFF2-40B4-BE49-F238E27FC236}">
                <a16:creationId xmlns:a16="http://schemas.microsoft.com/office/drawing/2014/main" id="{A41EC552-23C1-43F1-BE74-BB1BAD00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5DD422-2B39-48D5-A4DF-1899922FE11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5B583CB2-F2BE-4224-B0F0-3253D2D9C8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C701FD93-5291-4F35-8629-6C613C3DE0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6">
            <a:extLst>
              <a:ext uri="{FF2B5EF4-FFF2-40B4-BE49-F238E27FC236}">
                <a16:creationId xmlns:a16="http://schemas.microsoft.com/office/drawing/2014/main" id="{28E9A2E6-0791-43D2-980C-0D9A6FAC98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25D64C-9537-4F44-BF02-6DE8B6F5E5B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D32573D8-9309-405A-ACD0-186573E3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565A64-2AA4-41BB-BBA9-CEEF91CCEBB8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EDB1C6E9-8C4E-4B0E-9BFA-56107D3B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E6FE10-B2EA-41E6-9936-C771B3AC5523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79F05867-3753-438D-A3B4-54C6EF7C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6B90A2-08D2-458B-94F0-2AB6BCA7A3A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F0EF65B7-542F-4EA5-9E4C-8646F0EA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336E7C-BB59-47BC-8E21-1B1E19564EC8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9" name="Text Box 5">
            <a:extLst>
              <a:ext uri="{FF2B5EF4-FFF2-40B4-BE49-F238E27FC236}">
                <a16:creationId xmlns:a16="http://schemas.microsoft.com/office/drawing/2014/main" id="{742E8EE0-4330-46A9-96CF-5C50ED12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D49EF19-EEBF-4902-9825-5355728787B7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40" name="Rectangle 6">
            <a:extLst>
              <a:ext uri="{FF2B5EF4-FFF2-40B4-BE49-F238E27FC236}">
                <a16:creationId xmlns:a16="http://schemas.microsoft.com/office/drawing/2014/main" id="{C763B3CD-C45E-4B7C-8F27-15D9EBF62C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41" name="Rectangle 7">
            <a:extLst>
              <a:ext uri="{FF2B5EF4-FFF2-40B4-BE49-F238E27FC236}">
                <a16:creationId xmlns:a16="http://schemas.microsoft.com/office/drawing/2014/main" id="{B2A47A20-27D7-4753-883D-C54C8126A7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6">
            <a:extLst>
              <a:ext uri="{FF2B5EF4-FFF2-40B4-BE49-F238E27FC236}">
                <a16:creationId xmlns:a16="http://schemas.microsoft.com/office/drawing/2014/main" id="{9E6027A3-BC31-4791-95DC-FA4DF29937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BF153-2783-4F75-84D7-185E8871971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E77AEA00-57CD-4039-9622-F4C256BB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9520F0-003D-4117-8043-6D9714EFDB59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B9A4AE01-BEAC-4482-A6E6-21C4A5EC5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DCCD6A-EBEC-4E14-90B5-B5E3E18070C5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B4EE101F-B04A-431F-BE07-E4517A69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59E0AF-30E0-4166-AA6E-D74D1D38510E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813711A2-61BE-4F98-A779-60E613A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A847744-B860-4C16-ADDC-A4C70615DC56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7" name="Text Box 5">
            <a:extLst>
              <a:ext uri="{FF2B5EF4-FFF2-40B4-BE49-F238E27FC236}">
                <a16:creationId xmlns:a16="http://schemas.microsoft.com/office/drawing/2014/main" id="{8741BF26-74A1-4450-9FF7-74D260C0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D7CCAF-009E-4F85-84A3-694E8259F427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7F3DA1CC-EC24-4E83-ABDC-DA0E4B75BA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C2DBBDD3-75EA-4B1A-BC1E-53632B728D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6">
            <a:extLst>
              <a:ext uri="{FF2B5EF4-FFF2-40B4-BE49-F238E27FC236}">
                <a16:creationId xmlns:a16="http://schemas.microsoft.com/office/drawing/2014/main" id="{A5574119-2298-49B3-B070-27C16321F0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8AB1C0-A7D7-429B-8298-F16E9D6B1F11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9303B772-DFCA-4740-95EA-A18912E3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68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6DE432-F8E6-4B9A-9A67-DECB65BFD9C6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416A8CCF-972C-4E22-B0A0-2948C4D0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878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45A4AA-A90E-44EE-A620-F9198E1A28C6}" type="slidenum">
              <a:rPr lang="en-US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24256106-B596-4C96-A5E0-595B1EA3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33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6E47E8-F624-4057-958B-3FFE4FF2B5D6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39AAB59F-5727-4037-97A7-AD8BD2A1D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593C1C-D5A7-4484-BC73-0F821478B7AC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95DF4C04-8D32-41BC-9831-68160751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C0D561-716F-4B82-8C9C-C29E80E88C4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E69BD56D-0698-43D5-A0A7-95AEBD2DA7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7" name="Rectangle 7">
            <a:extLst>
              <a:ext uri="{FF2B5EF4-FFF2-40B4-BE49-F238E27FC236}">
                <a16:creationId xmlns:a16="http://schemas.microsoft.com/office/drawing/2014/main" id="{BFB2D8DC-FF86-4FB4-BF98-9CA1F0691F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D349-84A7-4DE7-A662-12835DF54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CD453-E137-4DF8-BF50-C204A14C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3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B44D-9BF1-460E-922C-7BD92EBA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F4983-95E8-477E-965A-A27EF0447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8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729CA-B903-4A52-A413-A28A1E369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99300" y="274638"/>
            <a:ext cx="2200275" cy="5740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C32CE-36C4-40F1-886B-78D663DB8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451600" cy="5740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9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4641-526E-47FF-9982-3F078C079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DEF73-DD20-4C33-AB2E-F9169726D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28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7E49-66F6-4E8F-BCAF-8E51B6D4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53C9-B871-43C2-90EB-237B17F0C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02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5DAE-61FE-43B3-B918-A52B6F36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97C10-DED7-4997-BF57-9905C587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10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7552-E8F9-4585-A37B-5BF123CE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D1AC-BD36-4F19-A8AB-35D0E1482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25938" cy="4414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C8C7C-3E87-4006-8914-A21CA2EA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3638" y="1600200"/>
            <a:ext cx="4325937" cy="4414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78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03A5-94D5-4974-B730-AC3518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7F5A-4BA8-4E6B-B6F7-0727371C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39280-5765-4B36-BBCD-19E41B982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4A386-7EEA-4B6D-A8B8-653792D9D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066EF-C95E-442A-8981-C0E4FE62D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6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C265-FF1A-44E8-9BAB-F153FDAE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33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5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A0CD-1D3D-4BC4-9CA3-10D84345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43D6-9054-44EF-A383-20339AFCE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E16C5-53A5-4BD4-9426-08AC90CF5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9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FAF3-FC84-4E1E-8E71-292E13F2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481A-F268-4453-AEF9-BE5BC8FFA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39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4333-1FAD-4886-8080-E16ED6E9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F1D5-5C91-42EA-AEF6-34AE05164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92ED4-07E6-47D6-969B-BD859761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18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1426-20E5-4870-920D-16A56F9A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A0C85-643B-4D3C-95CC-54A232A9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72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4E44B-660C-496C-89FC-961FDA570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99300" y="274638"/>
            <a:ext cx="2200275" cy="5740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4C0A3-D96B-4CA0-8EB2-42D264EB5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451600" cy="5740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8FF9-F141-4F31-8E3A-60F3C732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672B-85F2-4E36-A625-83941746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6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CE2-3E94-4761-9067-24D83B69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4384-4BD0-4D85-ADB5-472A0359B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25938" cy="4414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77490-4D25-4C6E-909A-61A2342D1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3638" y="1600200"/>
            <a:ext cx="4325937" cy="4414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29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5FDB-E335-4A0B-B31C-A8B2F82B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53FD-E2D6-4B1F-AA8B-5631DFF9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5EA93-EF0D-4930-AF3F-5EDEE47E7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5CC5F-FED4-41B8-A588-F42BD66E0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1D6AB-0C53-4E69-B37E-F0AE3F793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0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16AF-1E99-4B4A-AB16-DDA0E9C0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80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066B-3547-416F-B1D1-A143BEBC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3D8D-5515-4900-B36B-0A0641769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16D4B-8869-466D-A7B5-3D40AA2D0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61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60A6-C9CA-453B-93A6-227FBB48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85529-C5CB-48D8-95C3-7E40D726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1C46D-CAA0-4C81-8F37-5F74E33F0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9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74FB82E-A2E3-4B23-8916-7D8089F91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8042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486533-FB07-4C1C-ABEA-7DFDAEDB3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80427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1E464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BA233E9-57F5-4E7C-A1F4-A86A84BC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029200"/>
            <a:ext cx="304800" cy="152400"/>
          </a:xfrm>
          <a:prstGeom prst="rect">
            <a:avLst/>
          </a:prstGeom>
          <a:solidFill>
            <a:srgbClr val="1E4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C9DDC0A6-92BB-46A8-B7DC-DF5F3144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4800600"/>
            <a:ext cx="304800" cy="152400"/>
          </a:xfrm>
          <a:prstGeom prst="rect">
            <a:avLst/>
          </a:prstGeom>
          <a:solidFill>
            <a:srgbClr val="1E4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9CC2058-FBCE-4A52-84E4-41CC4FAA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257800"/>
            <a:ext cx="304800" cy="152400"/>
          </a:xfrm>
          <a:prstGeom prst="rect">
            <a:avLst/>
          </a:prstGeom>
          <a:solidFill>
            <a:srgbClr val="1E4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Line 4">
            <a:extLst>
              <a:ext uri="{FF2B5EF4-FFF2-40B4-BE49-F238E27FC236}">
                <a16:creationId xmlns:a16="http://schemas.microsoft.com/office/drawing/2014/main" id="{47DCDC76-DEED-4F60-9553-B587CD616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"/>
            <a:ext cx="1588" cy="5486400"/>
          </a:xfrm>
          <a:prstGeom prst="line">
            <a:avLst/>
          </a:prstGeom>
          <a:noFill/>
          <a:ln w="57240" cap="sq">
            <a:solidFill>
              <a:srgbClr val="1E464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2054" name="Line 5">
            <a:extLst>
              <a:ext uri="{FF2B5EF4-FFF2-40B4-BE49-F238E27FC236}">
                <a16:creationId xmlns:a16="http://schemas.microsoft.com/office/drawing/2014/main" id="{265B8713-0DD0-4E21-9B02-465A23BCB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85800"/>
            <a:ext cx="1588" cy="5486400"/>
          </a:xfrm>
          <a:prstGeom prst="line">
            <a:avLst/>
          </a:prstGeom>
          <a:noFill/>
          <a:ln w="57240" cap="sq">
            <a:solidFill>
              <a:srgbClr val="1E464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55DFB74A-D1A7-4C7F-91E2-032547859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304800" cy="152400"/>
          </a:xfrm>
          <a:prstGeom prst="rect">
            <a:avLst/>
          </a:prstGeom>
          <a:solidFill>
            <a:srgbClr val="1E4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F229915F-A99E-4CBE-8247-E4B8D10DE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304800" cy="152400"/>
          </a:xfrm>
          <a:prstGeom prst="rect">
            <a:avLst/>
          </a:prstGeom>
          <a:solidFill>
            <a:srgbClr val="1E4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1BC0226F-5245-46D2-8723-2659786AD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8042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B2376777-B2B2-4DBB-B600-E9BB2390C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80427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2059" name="Picture 10">
            <a:extLst>
              <a:ext uri="{FF2B5EF4-FFF2-40B4-BE49-F238E27FC236}">
                <a16:creationId xmlns:a16="http://schemas.microsoft.com/office/drawing/2014/main" id="{D1539D79-CEDB-411A-BB5D-C32C5AC7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1E464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1E4649"/>
          </a:solidFill>
          <a:latin typeface="Cambria" panose="0204050305040603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03C356-3C4E-41CE-B895-257155738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3825" y="1214438"/>
            <a:ext cx="9659938" cy="2387600"/>
          </a:xfrm>
        </p:spPr>
        <p:txBody>
          <a:bodyPr/>
          <a:lstStyle/>
          <a:p>
            <a:pPr eaLnBrk="1" hangingPunct="1"/>
            <a:br>
              <a:rPr lang="ro-RO" altLang="en-US" sz="4400"/>
            </a:br>
            <a:br>
              <a:rPr lang="ro-RO" altLang="en-US" sz="4400"/>
            </a:br>
            <a:br>
              <a:rPr lang="ro-RO" altLang="en-US" sz="4400"/>
            </a:br>
            <a:br>
              <a:rPr lang="ro-RO" altLang="en-US" sz="4400"/>
            </a:br>
            <a:br>
              <a:rPr lang="ro-RO" altLang="en-US" sz="4400"/>
            </a:br>
            <a:br>
              <a:rPr lang="ro-RO" altLang="en-US" sz="4400"/>
            </a:br>
            <a:r>
              <a:rPr lang="ro-RO" altLang="en-US" sz="4400"/>
              <a:t>Primii 10 ani de pensii private </a:t>
            </a:r>
            <a:br>
              <a:rPr lang="ro-RO" altLang="en-US" sz="4400"/>
            </a:br>
            <a:r>
              <a:rPr lang="ro-RO" altLang="en-US" sz="4400"/>
              <a:t>obligatorii (Pilonul II) în România</a:t>
            </a:r>
            <a:br>
              <a:rPr lang="ro-RO" altLang="en-US"/>
            </a:br>
            <a:endParaRPr lang="en-US" altLang="en-US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FED18BD-A0EA-4A8F-A4BD-7378CFFB58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4588" y="2895600"/>
            <a:ext cx="7431087" cy="1655763"/>
          </a:xfrm>
        </p:spPr>
        <p:txBody>
          <a:bodyPr/>
          <a:lstStyle/>
          <a:p>
            <a:pPr eaLnBrk="1" hangingPunct="1">
              <a:buClrTx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Iulius POSTOLACHE,</a:t>
            </a:r>
          </a:p>
          <a:p>
            <a:pPr eaLnBrk="1" hangingPunct="1">
              <a:buClrTx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Președinte APAPR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77F9D2CC-C486-476D-8119-EB8B2DF3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7463"/>
            <a:ext cx="9475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10 ani de Pilon II, </a:t>
            </a: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î</a:t>
            </a: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n cifre pentru oameni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61338585-4768-420E-BA76-B6139170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92150"/>
            <a:ext cx="6477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aphicFrame>
        <p:nvGraphicFramePr>
          <p:cNvPr id="13315" name="Group 3">
            <a:extLst>
              <a:ext uri="{FF2B5EF4-FFF2-40B4-BE49-F238E27FC236}">
                <a16:creationId xmlns:a16="http://schemas.microsoft.com/office/drawing/2014/main" id="{407A6FFB-6354-4DB3-9D4F-FA691B37C380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47800"/>
          <a:ext cx="8531225" cy="3990975"/>
        </p:xfrm>
        <a:graphic>
          <a:graphicData uri="http://schemas.openxmlformats.org/drawingml/2006/table">
            <a:tbl>
              <a:tblPr/>
              <a:tblGrid>
                <a:gridCol w="6685759">
                  <a:extLst>
                    <a:ext uri="{9D8B030D-6E8A-4147-A177-3AD203B41FA5}">
                      <a16:colId xmlns:a16="http://schemas.microsoft.com/office/drawing/2014/main" val="2213758281"/>
                    </a:ext>
                  </a:extLst>
                </a:gridCol>
                <a:gridCol w="1039852">
                  <a:extLst>
                    <a:ext uri="{9D8B030D-6E8A-4147-A177-3AD203B41FA5}">
                      <a16:colId xmlns:a16="http://schemas.microsoft.com/office/drawing/2014/main" val="3703462887"/>
                    </a:ext>
                  </a:extLst>
                </a:gridCol>
                <a:gridCol w="805614">
                  <a:extLst>
                    <a:ext uri="{9D8B030D-6E8A-4147-A177-3AD203B41FA5}">
                      <a16:colId xmlns:a16="http://schemas.microsoft.com/office/drawing/2014/main" val="3829974169"/>
                    </a:ext>
                  </a:extLst>
                </a:gridCol>
              </a:tblGrid>
              <a:tr h="754566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      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Situa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ț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ia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„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participantului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mediu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”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dup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ă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10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ani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de Pilon II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60422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Suma brut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ă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contribuit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ă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4362.1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99220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Comision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din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contribu</a:t>
                      </a: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ț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brut</a:t>
                      </a: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ă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109.1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71781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Comision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din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activul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net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104.0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86937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</a:t>
                      </a: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âș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tigul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total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generat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de administrator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1267.3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18369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Comision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total 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î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ncasat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de administrator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213.1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21332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âș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tigul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net la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al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participantului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1054.2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2311"/>
                  </a:ext>
                </a:extLst>
              </a:tr>
              <a:tr h="462344"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Suma existent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ă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o-RO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î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5416.3</a:t>
                      </a: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6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o-RO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LEI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2" marR="89992" marT="92142" marB="4680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9476"/>
                  </a:ext>
                </a:extLst>
              </a:tr>
            </a:tbl>
          </a:graphicData>
        </a:graphic>
      </p:graphicFrame>
      <p:sp>
        <p:nvSpPr>
          <p:cNvPr id="21546" name="Rectangle 1">
            <a:extLst>
              <a:ext uri="{FF2B5EF4-FFF2-40B4-BE49-F238E27FC236}">
                <a16:creationId xmlns:a16="http://schemas.microsoft.com/office/drawing/2014/main" id="{9CD0655F-D673-4393-9EE4-2AC5FFA2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5983288"/>
            <a:ext cx="6191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7000"/>
              </a:lnSpc>
              <a:buSzPct val="100000"/>
            </a:pPr>
            <a:r>
              <a:rPr lang="en-US" altLang="en-US" sz="900">
                <a:solidFill>
                  <a:srgbClr val="000000"/>
                </a:solidFill>
              </a:rPr>
              <a:t>Sursa: calcule APAPR pe baza datelor ASF si BNR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5506ADB5-E4AC-41AE-B1EB-09282AA6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9525"/>
            <a:ext cx="89154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Investițiile fondurilor de pensii (1)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1764DD8D-F749-430C-9192-D93F85B0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79513"/>
            <a:ext cx="9201150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7463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SzPct val="100000"/>
              <a:defRPr/>
            </a:pPr>
            <a:endParaRPr lang="en-US" altLang="en-US" sz="24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2176A80-E347-48E8-BF70-039A9F2AB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1909763"/>
            <a:ext cx="1981200" cy="3336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7" name="TextBox 3">
            <a:extLst>
              <a:ext uri="{FF2B5EF4-FFF2-40B4-BE49-F238E27FC236}">
                <a16:creationId xmlns:a16="http://schemas.microsoft.com/office/drawing/2014/main" id="{C20AF005-E4C1-4747-B299-9B9294E2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2097088"/>
            <a:ext cx="1739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2000" b="1">
                <a:solidFill>
                  <a:schemeClr val="tx1"/>
                </a:solidFill>
              </a:rPr>
              <a:t>40 mld lei (8,75 mld. EUR)</a:t>
            </a:r>
            <a:r>
              <a:rPr lang="ro-RO" altLang="en-US" sz="2000">
                <a:solidFill>
                  <a:schemeClr val="tx1"/>
                </a:solidFill>
              </a:rPr>
              <a:t> activele nete administrate azi de fondurile de pensii private (P II + P III)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C2419229-9739-4D02-BE3D-1C3293A1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1106488"/>
            <a:ext cx="19812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9" name="TextBox 5">
            <a:extLst>
              <a:ext uri="{FF2B5EF4-FFF2-40B4-BE49-F238E27FC236}">
                <a16:creationId xmlns:a16="http://schemas.microsoft.com/office/drawing/2014/main" id="{D6CD10DD-B335-44D9-93D0-FA40EBE2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1165225"/>
            <a:ext cx="16621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2000" b="1">
                <a:solidFill>
                  <a:schemeClr val="tx1"/>
                </a:solidFill>
              </a:rPr>
              <a:t>92% </a:t>
            </a:r>
            <a:r>
              <a:rPr lang="ro-RO" altLang="en-US" sz="2000">
                <a:solidFill>
                  <a:schemeClr val="tx1"/>
                </a:solidFill>
              </a:rPr>
              <a:t>din aceste active sunt investite în România </a:t>
            </a:r>
            <a:endParaRPr lang="en-US" altLang="en-US" sz="2000">
              <a:solidFill>
                <a:schemeClr val="tx1"/>
              </a:solidFill>
            </a:endParaRPr>
          </a:p>
          <a:p>
            <a:endParaRPr lang="en-US" altLang="en-US"/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F149DA8C-AEA2-4D6B-8BD3-B08F6C10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2935288"/>
            <a:ext cx="19812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61" name="TextBox 6">
            <a:extLst>
              <a:ext uri="{FF2B5EF4-FFF2-40B4-BE49-F238E27FC236}">
                <a16:creationId xmlns:a16="http://schemas.microsoft.com/office/drawing/2014/main" id="{66E8E0C5-61EB-4BA7-BDFC-697AD1B5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2932113"/>
            <a:ext cx="18129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Mandat investitional</a:t>
            </a:r>
            <a:r>
              <a:rPr lang="ro-RO" altLang="en-US" b="1">
                <a:solidFill>
                  <a:schemeClr val="tx1"/>
                </a:solidFill>
              </a:rPr>
              <a:t> conservator</a:t>
            </a:r>
            <a:endParaRPr lang="en-US" altLang="en-US" b="1">
              <a:solidFill>
                <a:schemeClr val="tx1"/>
              </a:solidFill>
            </a:endParaRPr>
          </a:p>
          <a:p>
            <a:r>
              <a:rPr lang="ro-RO" altLang="en-US" b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(~ 75% obliga</a:t>
            </a:r>
            <a:r>
              <a:rPr lang="ro-RO" altLang="en-US">
                <a:solidFill>
                  <a:schemeClr val="tx1"/>
                </a:solidFill>
              </a:rPr>
              <a:t>ț</a:t>
            </a:r>
            <a:r>
              <a:rPr lang="en-US" altLang="en-US">
                <a:solidFill>
                  <a:schemeClr val="tx1"/>
                </a:solidFill>
              </a:rPr>
              <a:t>iuni </a:t>
            </a:r>
            <a:r>
              <a:rPr lang="ro-RO" altLang="en-US">
                <a:solidFill>
                  <a:schemeClr val="tx1"/>
                </a:solidFill>
              </a:rPr>
              <a:t>ș</a:t>
            </a:r>
            <a:r>
              <a:rPr lang="en-US" altLang="en-US">
                <a:solidFill>
                  <a:schemeClr val="tx1"/>
                </a:solidFill>
              </a:rPr>
              <a:t>i pia</a:t>
            </a:r>
            <a:r>
              <a:rPr lang="ro-RO" altLang="en-US">
                <a:solidFill>
                  <a:schemeClr val="tx1"/>
                </a:solidFill>
              </a:rPr>
              <a:t>ța</a:t>
            </a:r>
            <a:r>
              <a:rPr lang="en-US" altLang="en-US">
                <a:solidFill>
                  <a:schemeClr val="tx1"/>
                </a:solidFill>
              </a:rPr>
              <a:t> monetar</a:t>
            </a:r>
            <a:r>
              <a:rPr lang="ro-RO" altLang="en-US">
                <a:solidFill>
                  <a:schemeClr val="tx1"/>
                </a:solidFill>
              </a:rPr>
              <a:t>ă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endParaRPr lang="en-US" altLang="en-US"/>
          </a:p>
        </p:txBody>
      </p:sp>
      <p:sp>
        <p:nvSpPr>
          <p:cNvPr id="23562" name="Rectangle 12">
            <a:extLst>
              <a:ext uri="{FF2B5EF4-FFF2-40B4-BE49-F238E27FC236}">
                <a16:creationId xmlns:a16="http://schemas.microsoft.com/office/drawing/2014/main" id="{4654655B-CA95-4B96-BF3B-80866494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760913"/>
            <a:ext cx="1981200" cy="2020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63" name="TextBox 8">
            <a:extLst>
              <a:ext uri="{FF2B5EF4-FFF2-40B4-BE49-F238E27FC236}">
                <a16:creationId xmlns:a16="http://schemas.microsoft.com/office/drawing/2014/main" id="{295AC6F3-D617-4A8D-AEF8-7D3B0A80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4760913"/>
            <a:ext cx="1876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>
                <a:solidFill>
                  <a:schemeClr val="tx1"/>
                </a:solidFill>
              </a:rPr>
              <a:t>cca. </a:t>
            </a:r>
            <a:r>
              <a:rPr lang="ro-RO" altLang="en-US" b="1">
                <a:solidFill>
                  <a:schemeClr val="tx1"/>
                </a:solidFill>
              </a:rPr>
              <a:t>14% din titlurile de stat ale României </a:t>
            </a:r>
            <a:r>
              <a:rPr lang="ro-RO" altLang="en-US">
                <a:solidFill>
                  <a:schemeClr val="tx1"/>
                </a:solidFill>
              </a:rPr>
              <a:t>(al doilea deținător de datorie publică, după bănci)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  <p:sp>
        <p:nvSpPr>
          <p:cNvPr id="23564" name="Rectangle 15">
            <a:extLst>
              <a:ext uri="{FF2B5EF4-FFF2-40B4-BE49-F238E27FC236}">
                <a16:creationId xmlns:a16="http://schemas.microsoft.com/office/drawing/2014/main" id="{DEE2B125-DE91-42F1-87FA-387A12E7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406525"/>
            <a:ext cx="1981200" cy="434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E829A-2E1C-4431-A009-1B47FD775D2E}"/>
              </a:ext>
            </a:extLst>
          </p:cNvPr>
          <p:cNvSpPr txBox="1"/>
          <p:nvPr/>
        </p:nvSpPr>
        <p:spPr>
          <a:xfrm>
            <a:off x="7150100" y="1671638"/>
            <a:ext cx="1684338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o-RO" altLang="en-US" sz="2000" dirty="0">
                <a:solidFill>
                  <a:schemeClr val="tx1"/>
                </a:solidFill>
                <a:latin typeface="+mn-lt"/>
              </a:rPr>
              <a:t> S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prijin</a:t>
            </a:r>
            <a:r>
              <a:rPr lang="ro-RO" altLang="en-US" sz="2000" dirty="0">
                <a:solidFill>
                  <a:schemeClr val="tx1"/>
                </a:solidFill>
                <a:latin typeface="+mn-lt"/>
              </a:rPr>
              <a:t>ă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managementul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pe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termen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lung al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datoriei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publice</a:t>
            </a:r>
            <a:endParaRPr lang="ro-RO" altLang="en-US" sz="20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000000"/>
              </a:buClr>
              <a:buSzPct val="100000"/>
              <a:defRPr/>
            </a:pPr>
            <a:endParaRPr lang="ro-RO" altLang="en-US" sz="20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o-RO" altLang="en-US" sz="2000" dirty="0">
                <a:solidFill>
                  <a:schemeClr val="tx1"/>
                </a:solidFill>
                <a:latin typeface="+mn-lt"/>
              </a:rPr>
              <a:t> R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educ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volatilitatea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cererii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mai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ales </a:t>
            </a:r>
            <a:r>
              <a:rPr lang="ro-RO" altLang="en-US" sz="2000" dirty="0">
                <a:solidFill>
                  <a:schemeClr val="tx1"/>
                </a:solidFill>
                <a:latin typeface="+mn-lt"/>
              </a:rPr>
              <a:t>î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n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perioade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criz</a:t>
            </a:r>
            <a:r>
              <a:rPr lang="ro-RO" altLang="en-US" sz="2000" dirty="0">
                <a:solidFill>
                  <a:schemeClr val="tx1"/>
                </a:solidFill>
                <a:latin typeface="+mn-lt"/>
              </a:rPr>
              <a:t>ă</a:t>
            </a:r>
            <a:endParaRPr lang="en-US" altLang="en-U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23566" name="Straight Arrow Connector 14">
            <a:extLst>
              <a:ext uri="{FF2B5EF4-FFF2-40B4-BE49-F238E27FC236}">
                <a16:creationId xmlns:a16="http://schemas.microsoft.com/office/drawing/2014/main" id="{F243BC10-A304-4690-B477-25E1194B12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86050" y="1982788"/>
            <a:ext cx="661988" cy="227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7" name="Straight Arrow Connector 17">
            <a:extLst>
              <a:ext uri="{FF2B5EF4-FFF2-40B4-BE49-F238E27FC236}">
                <a16:creationId xmlns:a16="http://schemas.microsoft.com/office/drawing/2014/main" id="{45BE51D3-7171-4492-A8E4-A240FA55DB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3503613"/>
            <a:ext cx="6778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8" name="Straight Arrow Connector 19">
            <a:extLst>
              <a:ext uri="{FF2B5EF4-FFF2-40B4-BE49-F238E27FC236}">
                <a16:creationId xmlns:a16="http://schemas.microsoft.com/office/drawing/2014/main" id="{F79C9314-C4F0-4FB0-91D9-0C401A8B99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5105400"/>
            <a:ext cx="677863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9" name="Straight Arrow Connector 21">
            <a:extLst>
              <a:ext uri="{FF2B5EF4-FFF2-40B4-BE49-F238E27FC236}">
                <a16:creationId xmlns:a16="http://schemas.microsoft.com/office/drawing/2014/main" id="{DB2808C4-8EC3-4AA4-AA6C-C8A8B3DF0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6588" y="3578225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3E4A76D4-075E-45B1-A11A-BE917A9B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9525"/>
            <a:ext cx="89154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Investițiile fondurilor de pensii (2)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BB41D5-377D-4271-8036-3F008F7DF8AC}"/>
              </a:ext>
            </a:extLst>
          </p:cNvPr>
          <p:cNvGraphicFramePr/>
          <p:nvPr/>
        </p:nvGraphicFramePr>
        <p:xfrm>
          <a:off x="346076" y="533400"/>
          <a:ext cx="859604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05B66359-E98A-4B81-938D-0C38ACF3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838200"/>
            <a:ext cx="2438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04863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SzPct val="100000"/>
              <a:defRPr/>
            </a:pPr>
            <a:endParaRPr lang="en-US" alt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62B7C-F368-44B8-9B36-61E5A8328B47}"/>
              </a:ext>
            </a:extLst>
          </p:cNvPr>
          <p:cNvSpPr/>
          <p:nvPr/>
        </p:nvSpPr>
        <p:spPr>
          <a:xfrm>
            <a:off x="6592888" y="1143000"/>
            <a:ext cx="2552700" cy="2749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1400" b="1">
                <a:solidFill>
                  <a:srgbClr val="000000"/>
                </a:solidFill>
              </a:rPr>
              <a:t>Guvernan</a:t>
            </a:r>
            <a:r>
              <a:rPr lang="ro-RO" altLang="en-US" sz="1400" b="1">
                <a:solidFill>
                  <a:srgbClr val="000000"/>
                </a:solidFill>
              </a:rPr>
              <a:t>ț</a:t>
            </a:r>
            <a:r>
              <a:rPr lang="en-US" altLang="en-US" sz="1400" b="1">
                <a:solidFill>
                  <a:srgbClr val="000000"/>
                </a:solidFill>
              </a:rPr>
              <a:t>a corporativ</a:t>
            </a:r>
            <a:r>
              <a:rPr lang="ro-RO" altLang="en-US" sz="1400" b="1">
                <a:solidFill>
                  <a:srgbClr val="000000"/>
                </a:solidFill>
              </a:rPr>
              <a:t>ă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ro-RO" altLang="en-US" sz="1400">
                <a:solidFill>
                  <a:srgbClr val="000000"/>
                </a:solidFill>
              </a:rPr>
              <a:t>continuă să fie </a:t>
            </a:r>
            <a:r>
              <a:rPr lang="en-US" altLang="en-US" sz="1400">
                <a:solidFill>
                  <a:srgbClr val="000000"/>
                </a:solidFill>
              </a:rPr>
              <a:t>o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1400">
                <a:solidFill>
                  <a:srgbClr val="000000"/>
                </a:solidFill>
              </a:rPr>
              <a:t>prioritate, odat</a:t>
            </a:r>
            <a:r>
              <a:rPr lang="ro-RO" altLang="en-US" sz="1400">
                <a:solidFill>
                  <a:srgbClr val="000000"/>
                </a:solidFill>
              </a:rPr>
              <a:t>ă</a:t>
            </a:r>
            <a:r>
              <a:rPr lang="en-US" altLang="en-US" sz="1400">
                <a:solidFill>
                  <a:srgbClr val="000000"/>
                </a:solidFill>
              </a:rPr>
              <a:t> cu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ro-RO" altLang="en-US" sz="1400">
                <a:solidFill>
                  <a:srgbClr val="000000"/>
                </a:solidFill>
              </a:rPr>
              <a:t>c</a:t>
            </a:r>
            <a:r>
              <a:rPr lang="en-US" altLang="en-US" sz="1400">
                <a:solidFill>
                  <a:srgbClr val="000000"/>
                </a:solidFill>
              </a:rPr>
              <a:t>re</a:t>
            </a:r>
            <a:r>
              <a:rPr lang="ro-RO" altLang="en-US" sz="1400">
                <a:solidFill>
                  <a:srgbClr val="000000"/>
                </a:solidFill>
              </a:rPr>
              <a:t>ș</a:t>
            </a:r>
            <a:r>
              <a:rPr lang="en-US" altLang="en-US" sz="1400">
                <a:solidFill>
                  <a:srgbClr val="000000"/>
                </a:solidFill>
              </a:rPr>
              <a:t>terea de</a:t>
            </a:r>
            <a:r>
              <a:rPr lang="ro-RO" altLang="en-US" sz="1400">
                <a:solidFill>
                  <a:srgbClr val="000000"/>
                </a:solidFill>
              </a:rPr>
              <a:t>ț</a:t>
            </a:r>
            <a:r>
              <a:rPr lang="en-US" altLang="en-US" sz="1400">
                <a:solidFill>
                  <a:srgbClr val="000000"/>
                </a:solidFill>
              </a:rPr>
              <a:t>inerilor </a:t>
            </a:r>
            <a:r>
              <a:rPr lang="ro-RO" altLang="en-US" sz="1400">
                <a:solidFill>
                  <a:srgbClr val="000000"/>
                </a:solidFill>
              </a:rPr>
              <a:t>î</a:t>
            </a:r>
            <a:r>
              <a:rPr lang="en-US" altLang="en-US" sz="1400">
                <a:solidFill>
                  <a:srgbClr val="000000"/>
                </a:solidFill>
              </a:rPr>
              <a:t>n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1400">
                <a:solidFill>
                  <a:srgbClr val="000000"/>
                </a:solidFill>
              </a:rPr>
              <a:t>companii locale: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ro-RO" altLang="en-US" sz="1400">
                <a:solidFill>
                  <a:srgbClr val="000000"/>
                </a:solidFill>
              </a:rPr>
              <a:t>t</a:t>
            </a:r>
            <a:r>
              <a:rPr lang="en-US" altLang="en-US" sz="1400">
                <a:solidFill>
                  <a:srgbClr val="000000"/>
                </a:solidFill>
              </a:rPr>
              <a:t>ransparen</a:t>
            </a:r>
            <a:r>
              <a:rPr lang="ro-RO" altLang="en-US" sz="1400">
                <a:solidFill>
                  <a:srgbClr val="000000"/>
                </a:solidFill>
              </a:rPr>
              <a:t>ță</a:t>
            </a:r>
            <a:r>
              <a:rPr lang="en-US" altLang="en-US" sz="1400">
                <a:solidFill>
                  <a:srgbClr val="000000"/>
                </a:solidFill>
              </a:rPr>
              <a:t>, eficien</a:t>
            </a:r>
            <a:r>
              <a:rPr lang="ro-RO" altLang="en-US" sz="1400">
                <a:solidFill>
                  <a:srgbClr val="000000"/>
                </a:solidFill>
              </a:rPr>
              <a:t>ț</a:t>
            </a:r>
            <a:r>
              <a:rPr lang="en-US" altLang="en-US" sz="1400">
                <a:solidFill>
                  <a:srgbClr val="000000"/>
                </a:solidFill>
              </a:rPr>
              <a:t>a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1400">
                <a:solidFill>
                  <a:srgbClr val="000000"/>
                </a:solidFill>
              </a:rPr>
              <a:t>managementului,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ro-RO" altLang="en-US" sz="1400">
                <a:solidFill>
                  <a:srgbClr val="000000"/>
                </a:solidFill>
              </a:rPr>
              <a:t>p</a:t>
            </a:r>
            <a:r>
              <a:rPr lang="en-US" altLang="en-US" sz="1400">
                <a:solidFill>
                  <a:srgbClr val="000000"/>
                </a:solidFill>
              </a:rPr>
              <a:t>rotec</a:t>
            </a:r>
            <a:r>
              <a:rPr lang="ro-RO" altLang="en-US" sz="1400">
                <a:solidFill>
                  <a:srgbClr val="000000"/>
                </a:solidFill>
              </a:rPr>
              <a:t>ț</a:t>
            </a:r>
            <a:r>
              <a:rPr lang="en-US" altLang="en-US" sz="1400">
                <a:solidFill>
                  <a:srgbClr val="000000"/>
                </a:solidFill>
              </a:rPr>
              <a:t>ia drepturilor</a:t>
            </a:r>
            <a:endParaRPr lang="ro-RO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ro-RO" altLang="en-US" sz="1400">
                <a:solidFill>
                  <a:srgbClr val="000000"/>
                </a:solidFill>
              </a:rPr>
              <a:t>a</a:t>
            </a:r>
            <a:r>
              <a:rPr lang="en-US" altLang="en-US" sz="1400">
                <a:solidFill>
                  <a:srgbClr val="000000"/>
                </a:solidFill>
              </a:rPr>
              <a:t>c</a:t>
            </a:r>
            <a:r>
              <a:rPr lang="ro-RO" altLang="en-US" sz="1400">
                <a:solidFill>
                  <a:srgbClr val="000000"/>
                </a:solidFill>
              </a:rPr>
              <a:t>ț</a:t>
            </a:r>
            <a:r>
              <a:rPr lang="en-US" altLang="en-US" sz="1400">
                <a:solidFill>
                  <a:srgbClr val="000000"/>
                </a:solidFill>
              </a:rPr>
              <a:t>ionarilor minoritari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BFF13DC9-8081-4825-A640-F0CDA8D4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Performan</a:t>
            </a: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ț</a:t>
            </a: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a Pilonului II din Rom</a:t>
            </a: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â</a:t>
            </a: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nia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5EDF58-0753-403C-B058-335B5B0F184C}"/>
              </a:ext>
            </a:extLst>
          </p:cNvPr>
          <p:cNvGraphicFramePr/>
          <p:nvPr/>
        </p:nvGraphicFramePr>
        <p:xfrm>
          <a:off x="641397" y="1219200"/>
          <a:ext cx="873680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0EE8887B-CB47-42BB-B4CA-8546782E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UE și FMI apreciază Pilonul II</a:t>
            </a:r>
          </a:p>
        </p:txBody>
      </p:sp>
      <p:sp>
        <p:nvSpPr>
          <p:cNvPr id="29699" name="Speech Bubble: Rectangle 2">
            <a:extLst>
              <a:ext uri="{FF2B5EF4-FFF2-40B4-BE49-F238E27FC236}">
                <a16:creationId xmlns:a16="http://schemas.microsoft.com/office/drawing/2014/main" id="{49EB600B-31F0-4D03-A994-7A0D1A4C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1492250"/>
            <a:ext cx="8382000" cy="3006725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18229D-4EDC-46EE-9136-52F5AC23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5105400"/>
            <a:ext cx="15779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UE 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0B004-F1F6-4486-89CC-D21BF10CCBBB}"/>
              </a:ext>
            </a:extLst>
          </p:cNvPr>
          <p:cNvSpPr/>
          <p:nvPr/>
        </p:nvSpPr>
        <p:spPr>
          <a:xfrm>
            <a:off x="768350" y="1516063"/>
            <a:ext cx="8301038" cy="2959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2300" i="1">
                <a:solidFill>
                  <a:srgbClr val="000000"/>
                </a:solidFill>
              </a:rPr>
              <a:t>Implementarea de reforme care să limiteze creșterea așteptată a cheltuielilor legate de îmbătrânirea populației ar putea îmbunătăți sustenabilitatea poziției fiscale pe termen lung. Acestea ar include </a:t>
            </a:r>
            <a:r>
              <a:rPr lang="ro-RO" altLang="en-US" sz="2300" b="1" i="1">
                <a:solidFill>
                  <a:srgbClr val="000000"/>
                </a:solidFill>
              </a:rPr>
              <a:t>finalizarea reformei pensiilor și implementarea Pilonului II. </a:t>
            </a:r>
            <a:r>
              <a:rPr lang="ro-RO" altLang="en-US" sz="2300" i="1">
                <a:solidFill>
                  <a:srgbClr val="000000"/>
                </a:solidFill>
              </a:rPr>
              <a:t>Conform legislației naționale, </a:t>
            </a:r>
            <a:r>
              <a:rPr lang="ro-RO" altLang="en-US" sz="2300" b="1" i="1">
                <a:solidFill>
                  <a:srgbClr val="000000"/>
                </a:solidFill>
              </a:rPr>
              <a:t>definitivarea Pilonului II presupune ca nivelul contribuției să ajungă la 6%. </a:t>
            </a:r>
            <a:r>
              <a:rPr lang="ro-RO" altLang="en-US" sz="2300" i="1">
                <a:solidFill>
                  <a:srgbClr val="000000"/>
                </a:solidFill>
              </a:rPr>
              <a:t>Contrar acestor prevederi, bugetul pe 2016 a prevazut </a:t>
            </a:r>
            <a:r>
              <a:rPr lang="ro-RO" altLang="en-US" sz="2300" b="1" i="1">
                <a:solidFill>
                  <a:srgbClr val="000000"/>
                </a:solidFill>
              </a:rPr>
              <a:t>un transfer de contribuții de doar 5,1%, </a:t>
            </a:r>
            <a:r>
              <a:rPr lang="ro-RO" altLang="en-US" sz="2300" i="1">
                <a:solidFill>
                  <a:srgbClr val="000000"/>
                </a:solidFill>
              </a:rPr>
              <a:t>fapt ce întârzie implementarea reformei pensiilor.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43E50-AAFB-4A5E-91D8-A81D6783F288}"/>
              </a:ext>
            </a:extLst>
          </p:cNvPr>
          <p:cNvSpPr/>
          <p:nvPr/>
        </p:nvSpPr>
        <p:spPr>
          <a:xfrm>
            <a:off x="431800" y="5943600"/>
            <a:ext cx="6132513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altLang="en-US" sz="900">
                <a:solidFill>
                  <a:srgbClr val="000000"/>
                </a:solidFill>
              </a:rPr>
              <a:t>Sursa: Rapoartele de țară ale Comisiei Europene și FMI pentru România, 2016 și 2017)</a:t>
            </a:r>
            <a:endParaRPr lang="en-US" altLang="ro-RO" sz="9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49CD88B4-FEB1-402D-A23E-A97BDFBD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UE și FMI apreciază Pilonul II</a:t>
            </a:r>
          </a:p>
        </p:txBody>
      </p:sp>
      <p:sp>
        <p:nvSpPr>
          <p:cNvPr id="31747" name="Speech Bubble: Rectangle 2">
            <a:extLst>
              <a:ext uri="{FF2B5EF4-FFF2-40B4-BE49-F238E27FC236}">
                <a16:creationId xmlns:a16="http://schemas.microsoft.com/office/drawing/2014/main" id="{C6207AF5-E9BE-4834-914C-6EB2EFD3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255713"/>
            <a:ext cx="8382000" cy="403225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E9F3EA1-A92D-459D-9B55-AF3EA250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5873750"/>
            <a:ext cx="15779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UE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0B004-F1F6-4486-89CC-D21BF10CCBBB}"/>
              </a:ext>
            </a:extLst>
          </p:cNvPr>
          <p:cNvSpPr/>
          <p:nvPr/>
        </p:nvSpPr>
        <p:spPr>
          <a:xfrm>
            <a:off x="638175" y="1314450"/>
            <a:ext cx="8305800" cy="391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2300" b="1" i="1">
                <a:solidFill>
                  <a:srgbClr val="000000"/>
                </a:solidFill>
              </a:rPr>
              <a:t>Fără reformarea sistemului de pensii, costurile asociate îmbătrânirii populației vor deteriora situația datoriei publice, în sensul creșterii acesteia.</a:t>
            </a:r>
            <a:r>
              <a:rPr lang="ro-RO" altLang="en-US" sz="2300" i="1">
                <a:solidFill>
                  <a:srgbClr val="000000"/>
                </a:solidFill>
              </a:rPr>
              <a:t> Vârsta de pensionare nu este egală între genuri. Mai mult, implementarea Pilonului II de pensii private a fost întârziată. </a:t>
            </a:r>
            <a:r>
              <a:rPr lang="ro-RO" altLang="en-US" sz="2300" b="1" i="1">
                <a:solidFill>
                  <a:srgbClr val="000000"/>
                </a:solidFill>
              </a:rPr>
              <a:t>Calendarul inițial prevedea o creștere treptată a contribuției virate către Pilonul II, până la 6%. </a:t>
            </a:r>
            <a:r>
              <a:rPr lang="ro-RO" altLang="en-US" sz="2300" i="1">
                <a:solidFill>
                  <a:srgbClr val="000000"/>
                </a:solidFill>
              </a:rPr>
              <a:t>Cu toate acestea, bugetul pe 2016 a prevazut un transfer de contribuții de 5,1% în loc de 6%, iar bugetul pe 2017 a menținut acest procent. Pe termen lung, costurile cu sistemele de sănătate și pensii, asociate îmbătrânirii, vor afecta negativ nivelul datoriei publice în PIB, în sensul creșterii acesteia.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24385-0DD8-40C4-BE5C-ED38906355B7}"/>
              </a:ext>
            </a:extLst>
          </p:cNvPr>
          <p:cNvSpPr/>
          <p:nvPr/>
        </p:nvSpPr>
        <p:spPr>
          <a:xfrm>
            <a:off x="431800" y="6477000"/>
            <a:ext cx="6132513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altLang="en-US" sz="900">
                <a:solidFill>
                  <a:srgbClr val="000000"/>
                </a:solidFill>
              </a:rPr>
              <a:t>Sursa: Rapoartele de țară ale Comisiei Europene și FMI pentru România, 2016 și 2017)</a:t>
            </a:r>
            <a:endParaRPr lang="en-US" altLang="ro-RO" sz="9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330CF88-189D-443B-9821-BC0C497D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UE și FMI apreciază Pilonul II</a:t>
            </a:r>
          </a:p>
        </p:txBody>
      </p:sp>
      <p:sp>
        <p:nvSpPr>
          <p:cNvPr id="33795" name="Speech Bubble: Rectangle 2">
            <a:extLst>
              <a:ext uri="{FF2B5EF4-FFF2-40B4-BE49-F238E27FC236}">
                <a16:creationId xmlns:a16="http://schemas.microsoft.com/office/drawing/2014/main" id="{C45E45C8-6EA5-47B4-B69F-B0B9D1CD4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716213"/>
            <a:ext cx="8382000" cy="1447800"/>
          </a:xfrm>
          <a:prstGeom prst="wedgeRectCallout">
            <a:avLst>
              <a:gd name="adj1" fmla="val -20833"/>
              <a:gd name="adj2" fmla="val 82120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8DC3713-1DC3-4230-B1C5-27314D1E6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800600"/>
            <a:ext cx="1765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FMI 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0B004-F1F6-4486-89CC-D21BF10CCBBB}"/>
              </a:ext>
            </a:extLst>
          </p:cNvPr>
          <p:cNvSpPr/>
          <p:nvPr/>
        </p:nvSpPr>
        <p:spPr>
          <a:xfrm>
            <a:off x="661988" y="2863850"/>
            <a:ext cx="8305800" cy="1047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ro-RO" altLang="en-US" sz="2300" i="1">
                <a:solidFill>
                  <a:srgbClr val="000000"/>
                </a:solidFill>
              </a:rPr>
              <a:t>Pentru a atinge stabilitatea financiară pe termen lung, sistemul de pensii private ar trebui dezvoltat, iar creșterea de contribuții programată pentru Pilonul II ar trebui respectată.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AFEEC-6DD8-4815-A8FE-1772B72D54CC}"/>
              </a:ext>
            </a:extLst>
          </p:cNvPr>
          <p:cNvSpPr/>
          <p:nvPr/>
        </p:nvSpPr>
        <p:spPr>
          <a:xfrm>
            <a:off x="431800" y="5943600"/>
            <a:ext cx="6132513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altLang="en-US" sz="900">
                <a:solidFill>
                  <a:srgbClr val="000000"/>
                </a:solidFill>
              </a:rPr>
              <a:t>Sursa: Rapoartele de țară ale Comisiei Europene și FMI pentru România, 2016 și 2017)</a:t>
            </a:r>
            <a:endParaRPr lang="en-US" altLang="ro-RO" sz="9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F7B02131-50BB-49E5-B21A-86330CEB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-90488"/>
            <a:ext cx="8915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5</a:t>
            </a: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 concluzii</a:t>
            </a: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-cheie după primii 10 ani</a:t>
            </a:r>
            <a:endParaRPr lang="en-US" altLang="en-US" sz="3600" b="1">
              <a:solidFill>
                <a:srgbClr val="1E4649"/>
              </a:solidFill>
              <a:latin typeface="Cambria" panose="02040503050406030204" pitchFamily="18" charset="0"/>
            </a:endParaRP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1B6FCD5C-56D3-4394-8413-3FCBBE090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09600"/>
            <a:ext cx="91440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143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endParaRPr lang="en-US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1900">
                <a:solidFill>
                  <a:srgbClr val="000000"/>
                </a:solidFill>
              </a:rPr>
              <a:t>Fondurile de pensii private </a:t>
            </a:r>
            <a:r>
              <a:rPr lang="ro-RO" altLang="en-US" sz="1900" b="1">
                <a:solidFill>
                  <a:srgbClr val="000000"/>
                </a:solidFill>
              </a:rPr>
              <a:t>ș</a:t>
            </a:r>
            <a:r>
              <a:rPr lang="en-US" altLang="en-US" sz="1900" b="1">
                <a:solidFill>
                  <a:srgbClr val="000000"/>
                </a:solidFill>
              </a:rPr>
              <a:t>i-au f</a:t>
            </a:r>
            <a:r>
              <a:rPr lang="ro-RO" altLang="en-US" sz="1900" b="1">
                <a:solidFill>
                  <a:srgbClr val="000000"/>
                </a:solidFill>
              </a:rPr>
              <a:t>ă</a:t>
            </a:r>
            <a:r>
              <a:rPr lang="en-US" altLang="en-US" sz="1900" b="1">
                <a:solidFill>
                  <a:srgbClr val="000000"/>
                </a:solidFill>
              </a:rPr>
              <a:t>cut datoria </a:t>
            </a:r>
            <a:r>
              <a:rPr lang="ro-RO" altLang="en-US" sz="1900" b="1">
                <a:solidFill>
                  <a:srgbClr val="000000"/>
                </a:solidFill>
              </a:rPr>
              <a:t>ș</a:t>
            </a:r>
            <a:r>
              <a:rPr lang="en-US" altLang="en-US" sz="1900" b="1">
                <a:solidFill>
                  <a:srgbClr val="000000"/>
                </a:solidFill>
              </a:rPr>
              <a:t>i au produs randamente investi</a:t>
            </a:r>
            <a:r>
              <a:rPr lang="ro-RO" altLang="en-US" sz="1900" b="1">
                <a:solidFill>
                  <a:srgbClr val="000000"/>
                </a:solidFill>
              </a:rPr>
              <a:t>ț</a:t>
            </a:r>
            <a:r>
              <a:rPr lang="en-US" altLang="en-US" sz="1900" b="1">
                <a:solidFill>
                  <a:srgbClr val="000000"/>
                </a:solidFill>
              </a:rPr>
              <a:t>ionale remarcabile </a:t>
            </a:r>
            <a:r>
              <a:rPr lang="en-US" altLang="en-US" sz="1900">
                <a:solidFill>
                  <a:srgbClr val="000000"/>
                </a:solidFill>
              </a:rPr>
              <a:t>pentru participan</a:t>
            </a:r>
            <a:r>
              <a:rPr lang="ro-RO" altLang="en-US" sz="1900">
                <a:solidFill>
                  <a:srgbClr val="000000"/>
                </a:solidFill>
              </a:rPr>
              <a:t>ț</a:t>
            </a:r>
            <a:r>
              <a:rPr lang="en-US" altLang="en-US" sz="1900">
                <a:solidFill>
                  <a:srgbClr val="000000"/>
                </a:solidFill>
              </a:rPr>
              <a:t>i, chiar </a:t>
            </a:r>
            <a:r>
              <a:rPr lang="ro-RO" altLang="en-US" sz="1900">
                <a:solidFill>
                  <a:srgbClr val="000000"/>
                </a:solidFill>
              </a:rPr>
              <a:t>și în </a:t>
            </a:r>
            <a:r>
              <a:rPr lang="en-US" altLang="en-US" sz="1900">
                <a:solidFill>
                  <a:srgbClr val="000000"/>
                </a:solidFill>
              </a:rPr>
              <a:t>perioada crizei financiare </a:t>
            </a:r>
            <a:r>
              <a:rPr lang="ro-RO" altLang="en-US" sz="1900">
                <a:solidFill>
                  <a:srgbClr val="000000"/>
                </a:solidFill>
              </a:rPr>
              <a:t>ș</a:t>
            </a:r>
            <a:r>
              <a:rPr lang="en-US" altLang="en-US" sz="1900">
                <a:solidFill>
                  <a:srgbClr val="000000"/>
                </a:solidFill>
              </a:rPr>
              <a:t>i a climatului neprielnic post-criz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; </a:t>
            </a:r>
            <a:endParaRPr lang="ro-RO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</a:pPr>
            <a:endParaRPr lang="en-US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o-RO" altLang="en-US" sz="1900">
                <a:solidFill>
                  <a:srgbClr val="000000"/>
                </a:solidFill>
              </a:rPr>
              <a:t>Românii își doresc </a:t>
            </a:r>
            <a:r>
              <a:rPr lang="ro-RO" altLang="en-US" sz="1900" b="1">
                <a:solidFill>
                  <a:srgbClr val="000000"/>
                </a:solidFill>
              </a:rPr>
              <a:t>venituri mai mari la pensie </a:t>
            </a:r>
            <a:r>
              <a:rPr lang="ro-RO" altLang="en-US" sz="1900">
                <a:solidFill>
                  <a:srgbClr val="000000"/>
                </a:solidFill>
              </a:rPr>
              <a:t>- Sistemul actual (pensie de stat Pilon 1, pensie privată obligatorie Pilon 2 și pensie privată facultativă Pilon 3) se apropie cel mai mult de așteptările românilor privind veniturile la pensie;  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1900">
                <a:solidFill>
                  <a:srgbClr val="000000"/>
                </a:solidFill>
              </a:rPr>
              <a:t>Fondurile de pensii au un </a:t>
            </a:r>
            <a:r>
              <a:rPr lang="en-US" altLang="en-US" sz="1900" b="1">
                <a:solidFill>
                  <a:srgbClr val="000000"/>
                </a:solidFill>
              </a:rPr>
              <a:t>rol </a:t>
            </a:r>
            <a:r>
              <a:rPr lang="ro-RO" altLang="en-US" sz="1900" b="1">
                <a:solidFill>
                  <a:srgbClr val="000000"/>
                </a:solidFill>
              </a:rPr>
              <a:t>î</a:t>
            </a:r>
            <a:r>
              <a:rPr lang="en-US" altLang="en-US" sz="1900" b="1">
                <a:solidFill>
                  <a:srgbClr val="000000"/>
                </a:solidFill>
              </a:rPr>
              <a:t>n sus</a:t>
            </a:r>
            <a:r>
              <a:rPr lang="ro-RO" altLang="en-US" sz="1900" b="1">
                <a:solidFill>
                  <a:srgbClr val="000000"/>
                </a:solidFill>
              </a:rPr>
              <a:t>ț</a:t>
            </a:r>
            <a:r>
              <a:rPr lang="en-US" altLang="en-US" sz="1900" b="1">
                <a:solidFill>
                  <a:srgbClr val="000000"/>
                </a:solidFill>
              </a:rPr>
              <a:t>inerea economiei Rom</a:t>
            </a:r>
            <a:r>
              <a:rPr lang="ro-RO" altLang="en-US" sz="1900" b="1">
                <a:solidFill>
                  <a:srgbClr val="000000"/>
                </a:solidFill>
              </a:rPr>
              <a:t>â</a:t>
            </a:r>
            <a:r>
              <a:rPr lang="en-US" altLang="en-US" sz="1900" b="1">
                <a:solidFill>
                  <a:srgbClr val="000000"/>
                </a:solidFill>
              </a:rPr>
              <a:t>niei</a:t>
            </a:r>
            <a:r>
              <a:rPr lang="en-US" altLang="en-US" sz="1900">
                <a:solidFill>
                  <a:srgbClr val="000000"/>
                </a:solidFill>
              </a:rPr>
              <a:t> </a:t>
            </a:r>
            <a:r>
              <a:rPr lang="ro-RO" altLang="en-US" sz="1900">
                <a:solidFill>
                  <a:srgbClr val="000000"/>
                </a:solidFill>
              </a:rPr>
              <a:t>ș</a:t>
            </a:r>
            <a:r>
              <a:rPr lang="en-US" altLang="en-US" sz="1900">
                <a:solidFill>
                  <a:srgbClr val="000000"/>
                </a:solidFill>
              </a:rPr>
              <a:t>i </a:t>
            </a:r>
            <a:r>
              <a:rPr lang="ro-RO" altLang="en-US" sz="1900">
                <a:solidFill>
                  <a:srgbClr val="000000"/>
                </a:solidFill>
              </a:rPr>
              <a:t>î</a:t>
            </a:r>
            <a:r>
              <a:rPr lang="en-US" altLang="en-US" sz="1900">
                <a:solidFill>
                  <a:srgbClr val="000000"/>
                </a:solidFill>
              </a:rPr>
              <a:t>n acela</a:t>
            </a:r>
            <a:r>
              <a:rPr lang="ro-RO" altLang="en-US" sz="1900">
                <a:solidFill>
                  <a:srgbClr val="000000"/>
                </a:solidFill>
              </a:rPr>
              <a:t>ș</a:t>
            </a:r>
            <a:r>
              <a:rPr lang="en-US" altLang="en-US" sz="1900">
                <a:solidFill>
                  <a:srgbClr val="000000"/>
                </a:solidFill>
              </a:rPr>
              <a:t>i timp adreseaz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 o nevoie social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 acut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 pentru economisire pe termen lung;</a:t>
            </a:r>
            <a:endParaRPr lang="ro-RO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</a:pPr>
            <a:endParaRPr lang="en-US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1900" b="1">
                <a:solidFill>
                  <a:srgbClr val="000000"/>
                </a:solidFill>
              </a:rPr>
              <a:t>Stabilitatea legislativ</a:t>
            </a:r>
            <a:r>
              <a:rPr lang="ro-RO" altLang="en-US" sz="1900" b="1">
                <a:solidFill>
                  <a:srgbClr val="000000"/>
                </a:solidFill>
              </a:rPr>
              <a:t>ă</a:t>
            </a:r>
            <a:r>
              <a:rPr lang="en-US" altLang="en-US" sz="1900" b="1">
                <a:solidFill>
                  <a:srgbClr val="000000"/>
                </a:solidFill>
              </a:rPr>
              <a:t> este crucial</a:t>
            </a:r>
            <a:r>
              <a:rPr lang="ro-RO" altLang="en-US" sz="1900" b="1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 pentru dezvoltarea corect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 a sistemului de pensii private </a:t>
            </a:r>
            <a:r>
              <a:rPr lang="ro-RO" altLang="en-US" sz="1900">
                <a:solidFill>
                  <a:srgbClr val="000000"/>
                </a:solidFill>
              </a:rPr>
              <a:t>î</a:t>
            </a:r>
            <a:r>
              <a:rPr lang="en-US" altLang="en-US" sz="1900">
                <a:solidFill>
                  <a:srgbClr val="000000"/>
                </a:solidFill>
              </a:rPr>
              <a:t>n Rom</a:t>
            </a:r>
            <a:r>
              <a:rPr lang="ro-RO" altLang="en-US" sz="1900">
                <a:solidFill>
                  <a:srgbClr val="000000"/>
                </a:solidFill>
              </a:rPr>
              <a:t>â</a:t>
            </a:r>
            <a:r>
              <a:rPr lang="en-US" altLang="en-US" sz="1900">
                <a:solidFill>
                  <a:srgbClr val="000000"/>
                </a:solidFill>
              </a:rPr>
              <a:t>nia; </a:t>
            </a:r>
            <a:endParaRPr lang="ro-RO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</a:pPr>
            <a:endParaRPr lang="en-US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1900">
                <a:solidFill>
                  <a:srgbClr val="000000"/>
                </a:solidFill>
              </a:rPr>
              <a:t>Efectele pozitive asociate, </a:t>
            </a:r>
            <a:r>
              <a:rPr lang="ro-RO" altLang="en-US" sz="1900">
                <a:solidFill>
                  <a:srgbClr val="000000"/>
                </a:solidFill>
              </a:rPr>
              <a:t>î</a:t>
            </a:r>
            <a:r>
              <a:rPr lang="en-US" altLang="en-US" sz="1900">
                <a:solidFill>
                  <a:srgbClr val="000000"/>
                </a:solidFill>
              </a:rPr>
              <a:t>nregistrate </a:t>
            </a:r>
            <a:r>
              <a:rPr lang="ro-RO" altLang="en-US" sz="1900">
                <a:solidFill>
                  <a:srgbClr val="000000"/>
                </a:solidFill>
              </a:rPr>
              <a:t>î</a:t>
            </a:r>
            <a:r>
              <a:rPr lang="en-US" altLang="en-US" sz="1900">
                <a:solidFill>
                  <a:srgbClr val="000000"/>
                </a:solidFill>
              </a:rPr>
              <a:t>n </a:t>
            </a:r>
            <a:r>
              <a:rPr lang="en-US" altLang="en-US" sz="1900" b="1">
                <a:solidFill>
                  <a:srgbClr val="000000"/>
                </a:solidFill>
              </a:rPr>
              <a:t>alte domenii (pia</a:t>
            </a:r>
            <a:r>
              <a:rPr lang="ro-RO" altLang="en-US" sz="1900" b="1">
                <a:solidFill>
                  <a:srgbClr val="000000"/>
                </a:solidFill>
              </a:rPr>
              <a:t>ța</a:t>
            </a:r>
            <a:r>
              <a:rPr lang="en-US" altLang="en-US" sz="1900" b="1">
                <a:solidFill>
                  <a:srgbClr val="000000"/>
                </a:solidFill>
              </a:rPr>
              <a:t> de capital </a:t>
            </a:r>
            <a:r>
              <a:rPr lang="ro-RO" altLang="en-US" sz="1900" b="1">
                <a:solidFill>
                  <a:srgbClr val="000000"/>
                </a:solidFill>
              </a:rPr>
              <a:t>ș</a:t>
            </a:r>
            <a:r>
              <a:rPr lang="en-US" altLang="en-US" sz="1900" b="1">
                <a:solidFill>
                  <a:srgbClr val="000000"/>
                </a:solidFill>
              </a:rPr>
              <a:t>i stabilitatea financiara)</a:t>
            </a:r>
            <a:r>
              <a:rPr lang="ro-RO" altLang="en-US" sz="1900" b="1">
                <a:solidFill>
                  <a:srgbClr val="000000"/>
                </a:solidFill>
              </a:rPr>
              <a:t>, </a:t>
            </a:r>
            <a:r>
              <a:rPr lang="en-US" altLang="en-US" sz="1900">
                <a:solidFill>
                  <a:srgbClr val="000000"/>
                </a:solidFill>
              </a:rPr>
              <a:t>sunt dependente de continuarea Pilonului II </a:t>
            </a:r>
            <a:r>
              <a:rPr lang="ro-RO" altLang="en-US" sz="1900">
                <a:solidFill>
                  <a:srgbClr val="000000"/>
                </a:solidFill>
              </a:rPr>
              <a:t>î</a:t>
            </a:r>
            <a:r>
              <a:rPr lang="en-US" altLang="en-US" sz="1900">
                <a:solidFill>
                  <a:srgbClr val="000000"/>
                </a:solidFill>
              </a:rPr>
              <a:t>n forma sa actual</a:t>
            </a:r>
            <a:r>
              <a:rPr lang="ro-RO" altLang="en-US" sz="1900">
                <a:solidFill>
                  <a:srgbClr val="000000"/>
                </a:solidFill>
              </a:rPr>
              <a:t>ă</a:t>
            </a:r>
            <a:r>
              <a:rPr lang="en-US" altLang="en-US" sz="19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102B2DA0-38F1-4B1D-AB70-F7D7663D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9525"/>
            <a:ext cx="89154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O scurtă istorie a „pensiilor”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51DB2AD1-8433-4EA3-8E0B-E3043535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76250"/>
            <a:ext cx="920115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500" b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5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500">
              <a:latin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CDB815-0A94-4D58-BC61-4AEAFD52B808}"/>
              </a:ext>
            </a:extLst>
          </p:cNvPr>
          <p:cNvGraphicFramePr/>
          <p:nvPr/>
        </p:nvGraphicFramePr>
        <p:xfrm>
          <a:off x="586774" y="838200"/>
          <a:ext cx="886282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39DA5D2-E449-44AD-918C-06F9B945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9525"/>
            <a:ext cx="9236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Problema: populația îmbătrânește și scade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8E2066AF-FCB2-40D9-88E6-6FDC1252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081088"/>
            <a:ext cx="9220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FE8CC350-0248-450F-8544-97E0524C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5922963"/>
            <a:ext cx="91662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900"/>
              <a:t>Sursa: I</a:t>
            </a:r>
            <a:r>
              <a:rPr lang="ro-RO" altLang="en-US" sz="900"/>
              <a:t>nstitutul </a:t>
            </a:r>
            <a:r>
              <a:rPr lang="en-US" altLang="en-US" sz="900"/>
              <a:t>N</a:t>
            </a:r>
            <a:r>
              <a:rPr lang="ro-RO" altLang="en-US" sz="900"/>
              <a:t>ațional de </a:t>
            </a:r>
            <a:r>
              <a:rPr lang="en-US" altLang="en-US" sz="900"/>
              <a:t>S</a:t>
            </a:r>
            <a:r>
              <a:rPr lang="ro-RO" altLang="en-US" sz="900"/>
              <a:t>tatistică</a:t>
            </a:r>
            <a:endParaRPr lang="en-US" altLang="en-US" sz="900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3A38DE25-9736-4669-A893-91A21632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235075"/>
            <a:ext cx="91662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o-RO" altLang="en-US" sz="2400">
                <a:latin typeface="Calibri" panose="020F0502020204030204" pitchFamily="34" charset="0"/>
              </a:rPr>
              <a:t>P</a:t>
            </a:r>
            <a:r>
              <a:rPr lang="en-US" altLang="en-US" sz="2400">
                <a:latin typeface="Calibri" panose="020F0502020204030204" pitchFamily="34" charset="0"/>
              </a:rPr>
              <a:t>iramida v</a:t>
            </a:r>
            <a:r>
              <a:rPr lang="ro-RO" altLang="en-US" sz="2400">
                <a:latin typeface="Calibri" panose="020F0502020204030204" pitchFamily="34" charset="0"/>
              </a:rPr>
              <a:t>â</a:t>
            </a:r>
            <a:r>
              <a:rPr lang="en-US" altLang="en-US" sz="2400">
                <a:latin typeface="Calibri" panose="020F0502020204030204" pitchFamily="34" charset="0"/>
              </a:rPr>
              <a:t>rstelor</a:t>
            </a:r>
            <a:r>
              <a:rPr lang="ro-RO" altLang="en-US" sz="2400">
                <a:latin typeface="Calibri" panose="020F0502020204030204" pitchFamily="34" charset="0"/>
              </a:rPr>
              <a:t>, din </a:t>
            </a:r>
            <a:r>
              <a:rPr lang="en-US" altLang="en-US" sz="2400">
                <a:latin typeface="Calibri" panose="020F0502020204030204" pitchFamily="34" charset="0"/>
              </a:rPr>
              <a:t>1956</a:t>
            </a:r>
            <a:r>
              <a:rPr lang="ro-RO" altLang="en-US" sz="2400">
                <a:latin typeface="Calibri" panose="020F0502020204030204" pitchFamily="34" charset="0"/>
              </a:rPr>
              <a:t>, până în prezent 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AE3E0242-2601-40D4-ABCF-0F240067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85988"/>
            <a:ext cx="26527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>
            <a:extLst>
              <a:ext uri="{FF2B5EF4-FFF2-40B4-BE49-F238E27FC236}">
                <a16:creationId xmlns:a16="http://schemas.microsoft.com/office/drawing/2014/main" id="{D6A9E175-1B8D-4364-8386-53AF3700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165350"/>
            <a:ext cx="27225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>
            <a:extLst>
              <a:ext uri="{FF2B5EF4-FFF2-40B4-BE49-F238E27FC236}">
                <a16:creationId xmlns:a16="http://schemas.microsoft.com/office/drawing/2014/main" id="{F5544DA6-E8FE-4122-A142-35C7CF88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208213"/>
            <a:ext cx="263207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rrow: Right 10">
            <a:extLst>
              <a:ext uri="{FF2B5EF4-FFF2-40B4-BE49-F238E27FC236}">
                <a16:creationId xmlns:a16="http://schemas.microsoft.com/office/drawing/2014/main" id="{A8266428-2AA5-445A-81FA-B5EAC6C8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3810000"/>
            <a:ext cx="333375" cy="122238"/>
          </a:xfrm>
          <a:prstGeom prst="rightArrow">
            <a:avLst>
              <a:gd name="adj1" fmla="val 50000"/>
              <a:gd name="adj2" fmla="val 4988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8" name="Arrow: Right 11">
            <a:extLst>
              <a:ext uri="{FF2B5EF4-FFF2-40B4-BE49-F238E27FC236}">
                <a16:creationId xmlns:a16="http://schemas.microsoft.com/office/drawing/2014/main" id="{FF6FD950-2044-4B63-AC70-AC2A3024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3779838"/>
            <a:ext cx="333375" cy="106362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A5ABAB03-4B3F-44B8-B20A-44408164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Urmează o criză demografică majoră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93BB4D21-D3F7-4FFD-88CC-5DAE9192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081088"/>
            <a:ext cx="9220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9CDF829-9563-4C0C-8E95-33178D42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52513"/>
            <a:ext cx="90773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67D0166F-1CB0-46E9-A1B9-44F7A6F3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3687763"/>
            <a:ext cx="503237" cy="144462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B3772EB5-0BE0-408A-A079-A11F7BFE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87763"/>
            <a:ext cx="504825" cy="144462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81ADF404-F404-4DA4-975B-3E5634C3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3657600"/>
            <a:ext cx="2089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FontTx/>
              <a:buNone/>
            </a:pPr>
            <a:r>
              <a:rPr lang="en-US" altLang="en-US" sz="900"/>
              <a:t>Salaria</a:t>
            </a:r>
            <a:r>
              <a:rPr lang="ro-RO" altLang="en-US" sz="900"/>
              <a:t>ț</a:t>
            </a:r>
            <a:r>
              <a:rPr lang="en-US" altLang="en-US" sz="900"/>
              <a:t>i (milioane)</a:t>
            </a: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D8D202B0-59AA-454E-BDAB-B3F01FC9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3644900"/>
            <a:ext cx="2089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FontTx/>
              <a:buNone/>
            </a:pPr>
            <a:r>
              <a:rPr lang="en-US" altLang="en-US" sz="900"/>
              <a:t>Pensionari (milioane)</a:t>
            </a:r>
          </a:p>
        </p:txBody>
      </p:sp>
      <p:sp>
        <p:nvSpPr>
          <p:cNvPr id="9225" name="Line 8">
            <a:extLst>
              <a:ext uri="{FF2B5EF4-FFF2-40B4-BE49-F238E27FC236}">
                <a16:creationId xmlns:a16="http://schemas.microsoft.com/office/drawing/2014/main" id="{4DA5EF99-45D1-4B76-AFF6-8CAE269E2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2213" y="3760788"/>
            <a:ext cx="576262" cy="1587"/>
          </a:xfrm>
          <a:prstGeom prst="lin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26" name="AutoShape 9">
            <a:extLst>
              <a:ext uri="{FF2B5EF4-FFF2-40B4-BE49-F238E27FC236}">
                <a16:creationId xmlns:a16="http://schemas.microsoft.com/office/drawing/2014/main" id="{8BB81DD2-5D33-4066-BAC5-F5B6FBB99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3657600"/>
            <a:ext cx="144462" cy="1746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5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7" name="Text Box 10">
            <a:extLst>
              <a:ext uri="{FF2B5EF4-FFF2-40B4-BE49-F238E27FC236}">
                <a16:creationId xmlns:a16="http://schemas.microsoft.com/office/drawing/2014/main" id="{77656162-32E0-497B-9E92-5FDCE6CE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644900"/>
            <a:ext cx="23542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FontTx/>
              <a:buNone/>
            </a:pPr>
            <a:r>
              <a:rPr lang="en-US" altLang="en-US" sz="900"/>
              <a:t>Rat</a:t>
            </a:r>
            <a:r>
              <a:rPr lang="ro-RO" altLang="en-US" sz="900"/>
              <a:t>a</a:t>
            </a:r>
            <a:r>
              <a:rPr lang="en-US" altLang="en-US" sz="900"/>
              <a:t> de dependen</a:t>
            </a:r>
            <a:r>
              <a:rPr lang="ro-RO" altLang="en-US" sz="900"/>
              <a:t>ță</a:t>
            </a:r>
            <a:endParaRPr lang="en-US" altLang="en-US" sz="900"/>
          </a:p>
        </p:txBody>
      </p:sp>
      <p:sp>
        <p:nvSpPr>
          <p:cNvPr id="9228" name="Text Box 11">
            <a:extLst>
              <a:ext uri="{FF2B5EF4-FFF2-40B4-BE49-F238E27FC236}">
                <a16:creationId xmlns:a16="http://schemas.microsoft.com/office/drawing/2014/main" id="{1F33846C-B317-47D9-B719-9B2C1866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4532313"/>
            <a:ext cx="173672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1 : 1.35</a:t>
            </a:r>
            <a:endParaRPr lang="ro-RO" altLang="en-US" sz="18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200" b="1"/>
              <a:t>(activ) (pensionari)</a:t>
            </a:r>
            <a:endParaRPr lang="en-US" altLang="en-US" sz="1200" b="1"/>
          </a:p>
        </p:txBody>
      </p:sp>
      <p:sp>
        <p:nvSpPr>
          <p:cNvPr id="9229" name="Text Box 12">
            <a:extLst>
              <a:ext uri="{FF2B5EF4-FFF2-40B4-BE49-F238E27FC236}">
                <a16:creationId xmlns:a16="http://schemas.microsoft.com/office/drawing/2014/main" id="{FB150E43-CC6E-4C62-97C2-E4491160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4502150"/>
            <a:ext cx="16414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1 : 2.5</a:t>
            </a:r>
            <a:endParaRPr lang="ro-RO" altLang="en-US" sz="1800" b="1"/>
          </a:p>
          <a:p>
            <a:pPr eaLnBrk="1" hangingPunct="1">
              <a:spcBef>
                <a:spcPct val="0"/>
              </a:spcBef>
              <a:buClrTx/>
            </a:pPr>
            <a:r>
              <a:rPr lang="ro-RO" altLang="en-US" sz="1200" b="1"/>
              <a:t>(activ) (pensionari)</a:t>
            </a:r>
            <a:endParaRPr lang="en-US" altLang="en-US" sz="12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/>
          </a:p>
        </p:txBody>
      </p:sp>
      <p:pic>
        <p:nvPicPr>
          <p:cNvPr id="9230" name="Picture 13">
            <a:extLst>
              <a:ext uri="{FF2B5EF4-FFF2-40B4-BE49-F238E27FC236}">
                <a16:creationId xmlns:a16="http://schemas.microsoft.com/office/drawing/2014/main" id="{0091D228-382B-4A7F-8685-5AA607D5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316413"/>
            <a:ext cx="9207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14">
            <a:extLst>
              <a:ext uri="{FF2B5EF4-FFF2-40B4-BE49-F238E27FC236}">
                <a16:creationId xmlns:a16="http://schemas.microsoft.com/office/drawing/2014/main" id="{E6AE1957-52C8-438D-B0FB-78C2513E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338638"/>
            <a:ext cx="927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2" name="Text Box 15">
            <a:extLst>
              <a:ext uri="{FF2B5EF4-FFF2-40B4-BE49-F238E27FC236}">
                <a16:creationId xmlns:a16="http://schemas.microsoft.com/office/drawing/2014/main" id="{252484C7-0B82-4641-BA35-987C1B70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5153025"/>
            <a:ext cx="7969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FontTx/>
              <a:buNone/>
            </a:pPr>
            <a:r>
              <a:rPr lang="en-US" altLang="en-US" sz="2000" b="1"/>
              <a:t>2017</a:t>
            </a:r>
          </a:p>
        </p:txBody>
      </p:sp>
      <p:sp>
        <p:nvSpPr>
          <p:cNvPr id="9233" name="Text Box 16">
            <a:extLst>
              <a:ext uri="{FF2B5EF4-FFF2-40B4-BE49-F238E27FC236}">
                <a16:creationId xmlns:a16="http://schemas.microsoft.com/office/drawing/2014/main" id="{7F81937A-00C6-4BCB-AC8D-0285DD00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5151438"/>
            <a:ext cx="7969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FontTx/>
              <a:buNone/>
            </a:pPr>
            <a:r>
              <a:rPr lang="en-US" altLang="en-US" sz="2000" b="1"/>
              <a:t>2042</a:t>
            </a:r>
          </a:p>
        </p:txBody>
      </p:sp>
      <p:sp>
        <p:nvSpPr>
          <p:cNvPr id="9234" name="Text Box 17">
            <a:extLst>
              <a:ext uri="{FF2B5EF4-FFF2-40B4-BE49-F238E27FC236}">
                <a16:creationId xmlns:a16="http://schemas.microsoft.com/office/drawing/2014/main" id="{AA5A5943-1BCE-442D-9840-6CD77747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286500"/>
            <a:ext cx="91662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900" dirty="0" err="1">
                <a:latin typeface="+mn-lt"/>
              </a:rPr>
              <a:t>Sursa</a:t>
            </a:r>
            <a:r>
              <a:rPr lang="en-US" altLang="en-US" sz="900" dirty="0">
                <a:latin typeface="+mn-lt"/>
              </a:rPr>
              <a:t>: Banca Mondial</a:t>
            </a:r>
            <a:r>
              <a:rPr lang="ro-RO" altLang="en-US" sz="900" dirty="0">
                <a:latin typeface="+mn-lt"/>
              </a:rPr>
              <a:t>ă</a:t>
            </a:r>
            <a:endParaRPr lang="en-US" altLang="en-US" sz="900" dirty="0">
              <a:latin typeface="+mn-lt"/>
            </a:endParaRPr>
          </a:p>
        </p:txBody>
      </p:sp>
      <p:pic>
        <p:nvPicPr>
          <p:cNvPr id="9235" name="Picture 13">
            <a:extLst>
              <a:ext uri="{FF2B5EF4-FFF2-40B4-BE49-F238E27FC236}">
                <a16:creationId xmlns:a16="http://schemas.microsoft.com/office/drawing/2014/main" id="{933B0EC4-1BFD-4F75-93C7-B5223F7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354513"/>
            <a:ext cx="9207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13">
            <a:extLst>
              <a:ext uri="{FF2B5EF4-FFF2-40B4-BE49-F238E27FC236}">
                <a16:creationId xmlns:a16="http://schemas.microsoft.com/office/drawing/2014/main" id="{964367C5-E9D8-4142-9427-76B3E753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2250"/>
            <a:ext cx="4810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" name="Picture 14">
            <a:extLst>
              <a:ext uri="{FF2B5EF4-FFF2-40B4-BE49-F238E27FC236}">
                <a16:creationId xmlns:a16="http://schemas.microsoft.com/office/drawing/2014/main" id="{5D27C9F4-78A1-46CE-BD58-FEC7A3D4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371975"/>
            <a:ext cx="927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" name="Picture 14">
            <a:extLst>
              <a:ext uri="{FF2B5EF4-FFF2-40B4-BE49-F238E27FC236}">
                <a16:creationId xmlns:a16="http://schemas.microsoft.com/office/drawing/2014/main" id="{DC1C2D85-2F70-450D-B4DB-F7AC8650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4344988"/>
            <a:ext cx="927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9" name="Picture 14">
            <a:extLst>
              <a:ext uri="{FF2B5EF4-FFF2-40B4-BE49-F238E27FC236}">
                <a16:creationId xmlns:a16="http://schemas.microsoft.com/office/drawing/2014/main" id="{7AC72C64-C6DC-4C34-9F86-A46A2A03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413375"/>
            <a:ext cx="677862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EE042376-882D-452A-82B4-C25E2CE40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525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Oamenii au așteptări mari pentru pensie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DFD30B0-4958-47D9-9EED-BAE51EFC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063625"/>
            <a:ext cx="9220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BBC95E4B-A72C-4BB8-B1C4-B1B6AEF32C7B}"/>
              </a:ext>
            </a:extLst>
          </p:cNvPr>
          <p:cNvGraphicFramePr>
            <a:graphicFrameLocks/>
          </p:cNvGraphicFramePr>
          <p:nvPr/>
        </p:nvGraphicFramePr>
        <p:xfrm>
          <a:off x="431800" y="1114425"/>
          <a:ext cx="8332788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Text Box 17">
            <a:extLst>
              <a:ext uri="{FF2B5EF4-FFF2-40B4-BE49-F238E27FC236}">
                <a16:creationId xmlns:a16="http://schemas.microsoft.com/office/drawing/2014/main" id="{3591338E-0C3A-4D58-862E-053EA8F6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881688"/>
            <a:ext cx="6816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900"/>
              <a:t>Surs</a:t>
            </a:r>
            <a:r>
              <a:rPr lang="ro-RO" altLang="en-US" sz="900"/>
              <a:t>e</a:t>
            </a:r>
            <a:r>
              <a:rPr lang="en-US" altLang="en-US" sz="900"/>
              <a:t>: </a:t>
            </a:r>
            <a:endParaRPr lang="ro-RO" altLang="en-US" sz="900"/>
          </a:p>
          <a:p>
            <a:pPr eaLnBrk="1" hangingPunct="1">
              <a:lnSpc>
                <a:spcPct val="90000"/>
              </a:lnSpc>
              <a:buClrTx/>
              <a:buFontTx/>
              <a:buChar char="-"/>
            </a:pPr>
            <a:r>
              <a:rPr lang="ro-RO" altLang="en-US" sz="900"/>
              <a:t>Studiul „Atitudinea românilor față de sistemul de pensii”, realizat pe platforma Ivox, la bilanțul primilor 10 ani de pensii private obligatorii în România, în perioada 25-29 septembrie 2017, pe 1827 de respondenți, cu vârste de peste 18 ani, mediul urban, utilizatori de Internet; </a:t>
            </a:r>
          </a:p>
          <a:p>
            <a:pPr eaLnBrk="1" hangingPunct="1">
              <a:lnSpc>
                <a:spcPct val="90000"/>
              </a:lnSpc>
              <a:buClrTx/>
              <a:buFontTx/>
              <a:buChar char="-"/>
            </a:pPr>
            <a:r>
              <a:rPr lang="ro-RO" altLang="en-US" sz="900">
                <a:solidFill>
                  <a:schemeClr val="tx1"/>
                </a:solidFill>
              </a:rPr>
              <a:t>CNPP (august 2017)</a:t>
            </a:r>
            <a:endParaRPr lang="en-US" altLang="en-US" sz="9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altLang="en-US" sz="1100">
              <a:latin typeface="Calibri" panose="020F0502020204030204" pitchFamily="34" charset="0"/>
            </a:endParaRPr>
          </a:p>
        </p:txBody>
      </p:sp>
      <p:cxnSp>
        <p:nvCxnSpPr>
          <p:cNvPr id="11270" name="Connector: Elbow 4">
            <a:extLst>
              <a:ext uri="{FF2B5EF4-FFF2-40B4-BE49-F238E27FC236}">
                <a16:creationId xmlns:a16="http://schemas.microsoft.com/office/drawing/2014/main" id="{68DFCCA1-6A80-46F8-8192-9F37E4B40D9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897188" y="2428875"/>
            <a:ext cx="381000" cy="152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TextBox 5">
            <a:extLst>
              <a:ext uri="{FF2B5EF4-FFF2-40B4-BE49-F238E27FC236}">
                <a16:creationId xmlns:a16="http://schemas.microsoft.com/office/drawing/2014/main" id="{84F9B385-13B7-4965-BF8A-ADA029BB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898650"/>
            <a:ext cx="17033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1400" b="1">
                <a:solidFill>
                  <a:schemeClr val="tx1"/>
                </a:solidFill>
              </a:rPr>
              <a:t>Doar 0,09% </a:t>
            </a:r>
            <a:r>
              <a:rPr lang="ro-RO" altLang="en-US" sz="1400">
                <a:solidFill>
                  <a:schemeClr val="tx1"/>
                </a:solidFill>
              </a:rPr>
              <a:t>din actualii pensionari primesc o pensie de </a:t>
            </a:r>
            <a:r>
              <a:rPr lang="ro-RO" altLang="en-US" sz="1400" b="1">
                <a:solidFill>
                  <a:schemeClr val="tx1"/>
                </a:solidFill>
              </a:rPr>
              <a:t>peste 1.000 de euro/lună</a:t>
            </a:r>
          </a:p>
          <a:p>
            <a:endParaRPr lang="en-US" altLang="en-US"/>
          </a:p>
        </p:txBody>
      </p:sp>
      <p:sp>
        <p:nvSpPr>
          <p:cNvPr id="11272" name="TextBox 8">
            <a:extLst>
              <a:ext uri="{FF2B5EF4-FFF2-40B4-BE49-F238E27FC236}">
                <a16:creationId xmlns:a16="http://schemas.microsoft.com/office/drawing/2014/main" id="{1887D484-ADDF-43F0-9648-C8F6A38C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4513263"/>
            <a:ext cx="23622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1400" b="1">
                <a:solidFill>
                  <a:schemeClr val="tx1"/>
                </a:solidFill>
              </a:rPr>
              <a:t>Doar 1,03% </a:t>
            </a:r>
            <a:r>
              <a:rPr lang="ro-RO" altLang="en-US" sz="1400">
                <a:solidFill>
                  <a:schemeClr val="tx1"/>
                </a:solidFill>
              </a:rPr>
              <a:t>din actualii pensionari </a:t>
            </a:r>
            <a:r>
              <a:rPr lang="ro-RO" altLang="en-US" sz="1400" b="1">
                <a:solidFill>
                  <a:schemeClr val="tx1"/>
                </a:solidFill>
              </a:rPr>
              <a:t>primesc pensii între 500 și 1.000 de euro/lună</a:t>
            </a:r>
          </a:p>
          <a:p>
            <a:endParaRPr lang="en-US" altLang="en-US"/>
          </a:p>
        </p:txBody>
      </p:sp>
      <p:cxnSp>
        <p:nvCxnSpPr>
          <p:cNvPr id="11273" name="Connector: Elbow 10">
            <a:extLst>
              <a:ext uri="{FF2B5EF4-FFF2-40B4-BE49-F238E27FC236}">
                <a16:creationId xmlns:a16="http://schemas.microsoft.com/office/drawing/2014/main" id="{792A3CBB-0F89-4810-B632-9A97A1D394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9338" y="4724400"/>
            <a:ext cx="457200" cy="2286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4" name="Connector: Elbow 10">
            <a:extLst>
              <a:ext uri="{FF2B5EF4-FFF2-40B4-BE49-F238E27FC236}">
                <a16:creationId xmlns:a16="http://schemas.microsoft.com/office/drawing/2014/main" id="{BC635458-0E33-49B0-82B9-47D5CB7EB5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22963" y="2620963"/>
            <a:ext cx="457200" cy="228600"/>
          </a:xfrm>
          <a:prstGeom prst="bentConnector3">
            <a:avLst>
              <a:gd name="adj1" fmla="val 4806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5" name="TextBox 8">
            <a:extLst>
              <a:ext uri="{FF2B5EF4-FFF2-40B4-BE49-F238E27FC236}">
                <a16:creationId xmlns:a16="http://schemas.microsoft.com/office/drawing/2014/main" id="{BED9B81F-CB05-41F1-9430-9A72AECF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2451100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1400" b="1">
                <a:solidFill>
                  <a:schemeClr val="tx1"/>
                </a:solidFill>
              </a:rPr>
              <a:t>98,88% </a:t>
            </a:r>
            <a:r>
              <a:rPr lang="ro-RO" altLang="en-US" sz="1400">
                <a:solidFill>
                  <a:schemeClr val="tx1"/>
                </a:solidFill>
              </a:rPr>
              <a:t>din actualii pensionari </a:t>
            </a:r>
            <a:r>
              <a:rPr lang="ro-RO" altLang="en-US" sz="1400" b="1">
                <a:solidFill>
                  <a:schemeClr val="tx1"/>
                </a:solidFill>
              </a:rPr>
              <a:t>primesc pensii sub 500 de euro/lună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E6161E13-E123-48EA-BD02-47DE9B11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49213"/>
            <a:ext cx="962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Românii nu prea reușesc să economisească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D2C3B81F-3836-4AD9-9364-3B38F686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081088"/>
            <a:ext cx="9220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CB1B280C-C5B5-4172-BC93-6D372C3B5451}"/>
              </a:ext>
            </a:extLst>
          </p:cNvPr>
          <p:cNvGraphicFramePr>
            <a:graphicFrameLocks/>
          </p:cNvGraphicFramePr>
          <p:nvPr/>
        </p:nvGraphicFramePr>
        <p:xfrm>
          <a:off x="763588" y="1081088"/>
          <a:ext cx="8763000" cy="50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7">
            <a:extLst>
              <a:ext uri="{FF2B5EF4-FFF2-40B4-BE49-F238E27FC236}">
                <a16:creationId xmlns:a16="http://schemas.microsoft.com/office/drawing/2014/main" id="{01F12DD7-9B5E-4DDC-AD8B-7F83974D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096000"/>
            <a:ext cx="6816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900"/>
              <a:t>Sur</a:t>
            </a:r>
            <a:r>
              <a:rPr lang="ro-RO" altLang="en-US" sz="900"/>
              <a:t>să</a:t>
            </a:r>
            <a:r>
              <a:rPr lang="en-US" altLang="en-US" sz="900"/>
              <a:t>: </a:t>
            </a:r>
            <a:r>
              <a:rPr lang="ro-RO" altLang="en-US" sz="900"/>
              <a:t>Studiul „Atitudinea românilor față de sistemul de pensii”, realizat pe platforma Ivox, la bilanțul primilor 10 ani de pensii private obligatorii în România, în perioada 25-29 septembrie 2017, pe 1827 de respondenți, cu vârste de peste 18 ani, mediul urban, utilizatori de Internet;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ED83BD05-4156-48AD-9EE3-C32AF106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52400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Și cu atât mai puțin pentru pensie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CEC74CCC-5836-419B-AEB1-A6CAFE32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081088"/>
            <a:ext cx="6172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2908FEAA-16EB-42C6-9CE7-1B0578E34C6C}"/>
              </a:ext>
            </a:extLst>
          </p:cNvPr>
          <p:cNvGraphicFramePr>
            <a:graphicFrameLocks/>
          </p:cNvGraphicFramePr>
          <p:nvPr/>
        </p:nvGraphicFramePr>
        <p:xfrm>
          <a:off x="306388" y="1295400"/>
          <a:ext cx="57912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id="{D8577A2B-F395-49E6-BCE3-9D3C049CFDFC}"/>
              </a:ext>
            </a:extLst>
          </p:cNvPr>
          <p:cNvGraphicFramePr>
            <a:graphicFrameLocks/>
          </p:cNvGraphicFramePr>
          <p:nvPr/>
        </p:nvGraphicFramePr>
        <p:xfrm>
          <a:off x="5988050" y="1666875"/>
          <a:ext cx="3522663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17">
            <a:extLst>
              <a:ext uri="{FF2B5EF4-FFF2-40B4-BE49-F238E27FC236}">
                <a16:creationId xmlns:a16="http://schemas.microsoft.com/office/drawing/2014/main" id="{A85D8DC6-D51F-477C-989F-BB77467A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096000"/>
            <a:ext cx="6816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900"/>
              <a:t>Sur</a:t>
            </a:r>
            <a:r>
              <a:rPr lang="ro-RO" altLang="en-US" sz="900"/>
              <a:t>să</a:t>
            </a:r>
            <a:r>
              <a:rPr lang="en-US" altLang="en-US" sz="900"/>
              <a:t>: </a:t>
            </a:r>
            <a:r>
              <a:rPr lang="ro-RO" altLang="en-US" sz="900"/>
              <a:t>Studiul „Atitudinea românilor față de sistemul de pensii”, realizat pe platforma Ivox, la bilanțul primilor 10 ani de pensii private obligatorii în România, în perioada 25-29 septembrie 2017, pe 1827 de respondenți, cu vârste de peste 18 ani, mediul urban, utilizatori de Internet;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906BC0A6-C6FC-4F34-A0ED-12F36281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52400"/>
            <a:ext cx="897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Românii doresc creșterea contribuției obligatorie la Pilonul II 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A8E0298E-AB89-4DFC-B1FF-B4A4E10E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081088"/>
            <a:ext cx="61722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C78C35D9-A36C-4958-B509-4FCC0AAC09A7}"/>
              </a:ext>
            </a:extLst>
          </p:cNvPr>
          <p:cNvGraphicFramePr>
            <a:graphicFrameLocks/>
          </p:cNvGraphicFramePr>
          <p:nvPr/>
        </p:nvGraphicFramePr>
        <p:xfrm>
          <a:off x="314325" y="1730375"/>
          <a:ext cx="5173663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B49C79D1-03FE-45C8-AE97-C77AC9275723}"/>
              </a:ext>
            </a:extLst>
          </p:cNvPr>
          <p:cNvGraphicFramePr>
            <a:graphicFrameLocks/>
          </p:cNvGraphicFramePr>
          <p:nvPr/>
        </p:nvGraphicFramePr>
        <p:xfrm>
          <a:off x="611188" y="1143000"/>
          <a:ext cx="8575675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17">
            <a:extLst>
              <a:ext uri="{FF2B5EF4-FFF2-40B4-BE49-F238E27FC236}">
                <a16:creationId xmlns:a16="http://schemas.microsoft.com/office/drawing/2014/main" id="{253384F7-0441-4B35-BA7A-09D0FF99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096000"/>
            <a:ext cx="6816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900"/>
              <a:t>Sur</a:t>
            </a:r>
            <a:r>
              <a:rPr lang="ro-RO" altLang="en-US" sz="900"/>
              <a:t>să</a:t>
            </a:r>
            <a:r>
              <a:rPr lang="en-US" altLang="en-US" sz="900"/>
              <a:t>: </a:t>
            </a:r>
            <a:r>
              <a:rPr lang="ro-RO" altLang="en-US" sz="900"/>
              <a:t>Studiul „Atitudinea românilor față de sistemul de pensii”, realizat pe platforma Ivox, la bilanțul primilor 10 ani de pensii private obligatorii în România, în perioada 25-29 septembrie 2017, pe 1827 de respondenți, cu vârste de peste 18 ani, mediul urban, utilizatori de Internet;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4D1FE7F5-B10D-45C0-BDF0-2DC2C143E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438"/>
            <a:ext cx="883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E4649"/>
                </a:solidFill>
                <a:latin typeface="Cambria" panose="02040503050406030204" pitchFamily="18" charset="0"/>
              </a:rPr>
              <a:t>Fondurile de pensii private (sept. 2017)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7F11170-81FB-4352-AC47-45E0927E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989138"/>
            <a:ext cx="4098925" cy="37703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71552FE-C082-43CE-BDE6-9911CDF4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2098675"/>
            <a:ext cx="4206875" cy="36607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0D3FBDA4-2ECE-4260-AE92-B4C4C730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196975"/>
            <a:ext cx="4098925" cy="91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D9D9D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2400" b="1">
                <a:latin typeface="Calibri" panose="020F0502020204030204" pitchFamily="34" charset="0"/>
              </a:rPr>
              <a:t>Pilonul II (obligatoriu)</a:t>
            </a:r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C931DB9D-771F-40C6-AF83-5637A9F5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1196975"/>
            <a:ext cx="4206875" cy="91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D9D9D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2400" b="1">
                <a:latin typeface="Calibri" panose="020F0502020204030204" pitchFamily="34" charset="0"/>
              </a:rPr>
              <a:t>Pilonul III (facultativ)</a:t>
            </a:r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FD19F98D-2580-4539-9019-2934FCCA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2205038"/>
            <a:ext cx="4170362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45720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l</a:t>
            </a:r>
            <a:r>
              <a:rPr lang="en-US" altLang="en-US" sz="1900">
                <a:latin typeface="Calibri" panose="020F0502020204030204" pitchFamily="34" charset="0"/>
              </a:rPr>
              <a:t>ansat </a:t>
            </a:r>
            <a:r>
              <a:rPr lang="ro-RO" altLang="en-US" sz="1900">
                <a:latin typeface="Calibri" panose="020F0502020204030204" pitchFamily="34" charset="0"/>
              </a:rPr>
              <a:t>î</a:t>
            </a:r>
            <a:r>
              <a:rPr lang="en-US" altLang="en-US" sz="1900">
                <a:latin typeface="Calibri" panose="020F0502020204030204" pitchFamily="34" charset="0"/>
              </a:rPr>
              <a:t>n luna mai 2008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7 fonduri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7 mil. participanți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active nete: 38,16 mld. LEI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 b="1">
                <a:latin typeface="Calibri" panose="020F0502020204030204" pitchFamily="34" charset="0"/>
              </a:rPr>
              <a:t>9,10% randament mediu anualizat</a:t>
            </a:r>
            <a:r>
              <a:rPr lang="en-US" altLang="en-US" sz="1900" b="1">
                <a:latin typeface="Calibri" panose="020F0502020204030204" pitchFamily="34" charset="0"/>
              </a:rPr>
              <a:t> net</a:t>
            </a:r>
            <a:r>
              <a:rPr lang="ro-RO" altLang="en-US" sz="1900" b="1">
                <a:latin typeface="Calibri" panose="020F0502020204030204" pitchFamily="34" charset="0"/>
              </a:rPr>
              <a:t>, de la lansare până azi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900">
                <a:latin typeface="Calibri" panose="020F0502020204030204" pitchFamily="34" charset="0"/>
              </a:rPr>
              <a:t>7 miliarde </a:t>
            </a:r>
            <a:r>
              <a:rPr lang="ro-RO" altLang="en-US" sz="1900">
                <a:latin typeface="Calibri" panose="020F0502020204030204" pitchFamily="34" charset="0"/>
              </a:rPr>
              <a:t>LEI </a:t>
            </a:r>
            <a:r>
              <a:rPr lang="en-US" altLang="en-US" sz="1900">
                <a:latin typeface="Calibri" panose="020F0502020204030204" pitchFamily="34" charset="0"/>
              </a:rPr>
              <a:t>c</a:t>
            </a:r>
            <a:r>
              <a:rPr lang="ro-RO" altLang="en-US" sz="1900">
                <a:latin typeface="Calibri" panose="020F0502020204030204" pitchFamily="34" charset="0"/>
              </a:rPr>
              <a:t>âș</a:t>
            </a:r>
            <a:r>
              <a:rPr lang="en-US" altLang="en-US" sz="1900">
                <a:latin typeface="Calibri" panose="020F0502020204030204" pitchFamily="34" charset="0"/>
              </a:rPr>
              <a:t>tig net pentru participan</a:t>
            </a:r>
            <a:r>
              <a:rPr lang="ro-RO" altLang="en-US" sz="1900">
                <a:latin typeface="Calibri" panose="020F0502020204030204" pitchFamily="34" charset="0"/>
              </a:rPr>
              <a:t>ț</a:t>
            </a:r>
            <a:r>
              <a:rPr lang="en-US" altLang="en-US" sz="19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4F5808C0-51E8-4FBC-AD1D-C8085A20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205038"/>
            <a:ext cx="40767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45720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lansat în luna mai 2007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10 fonduri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cca. 440.000 participanți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active nete: 1,74 mld. LEI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 b="1">
                <a:latin typeface="Calibri" panose="020F0502020204030204" pitchFamily="34" charset="0"/>
              </a:rPr>
              <a:t>6,99% randament mediu anualizat</a:t>
            </a:r>
            <a:r>
              <a:rPr lang="en-US" altLang="en-US" sz="1900" b="1">
                <a:latin typeface="Calibri" panose="020F0502020204030204" pitchFamily="34" charset="0"/>
              </a:rPr>
              <a:t> net</a:t>
            </a:r>
            <a:r>
              <a:rPr lang="ro-RO" altLang="en-US" sz="1900" b="1">
                <a:latin typeface="Calibri" panose="020F0502020204030204" pitchFamily="34" charset="0"/>
              </a:rPr>
              <a:t>, de la lansare pana azi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1900">
                <a:latin typeface="Calibri" panose="020F0502020204030204" pitchFamily="34" charset="0"/>
              </a:rPr>
              <a:t>stimulent fiscal (deductibilitate)</a:t>
            </a:r>
          </a:p>
        </p:txBody>
      </p:sp>
      <p:sp>
        <p:nvSpPr>
          <p:cNvPr id="19465" name="Rectangle 8">
            <a:extLst>
              <a:ext uri="{FF2B5EF4-FFF2-40B4-BE49-F238E27FC236}">
                <a16:creationId xmlns:a16="http://schemas.microsoft.com/office/drawing/2014/main" id="{C9D68051-61AF-485B-B1CF-F38EB4C6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6188075"/>
            <a:ext cx="17843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6" name="Text Box 9">
            <a:extLst>
              <a:ext uri="{FF2B5EF4-FFF2-40B4-BE49-F238E27FC236}">
                <a16:creationId xmlns:a16="http://schemas.microsoft.com/office/drawing/2014/main" id="{D48027A3-12F7-4C1E-BCD6-13B6845A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477000"/>
            <a:ext cx="68580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23653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900" dirty="0" err="1">
                <a:latin typeface="+mn-lt"/>
              </a:rPr>
              <a:t>Sursa</a:t>
            </a:r>
            <a:r>
              <a:rPr lang="en-US" altLang="en-US" sz="900" dirty="0">
                <a:latin typeface="+mn-lt"/>
              </a:rPr>
              <a:t>: </a:t>
            </a:r>
            <a:r>
              <a:rPr lang="en-US" altLang="en-US" sz="900" dirty="0" err="1">
                <a:latin typeface="+mn-lt"/>
              </a:rPr>
              <a:t>calcule</a:t>
            </a:r>
            <a:r>
              <a:rPr lang="en-US" altLang="en-US" sz="900" dirty="0">
                <a:latin typeface="+mn-lt"/>
              </a:rPr>
              <a:t> APAPR pe </a:t>
            </a:r>
            <a:r>
              <a:rPr lang="en-US" altLang="en-US" sz="900" dirty="0" err="1">
                <a:latin typeface="+mn-lt"/>
              </a:rPr>
              <a:t>baza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err="1">
                <a:latin typeface="+mn-lt"/>
              </a:rPr>
              <a:t>datelor</a:t>
            </a:r>
            <a:r>
              <a:rPr lang="en-US" altLang="en-US" sz="900" dirty="0">
                <a:latin typeface="+mn-lt"/>
              </a:rPr>
              <a:t> ASF</a:t>
            </a:r>
          </a:p>
        </p:txBody>
      </p:sp>
      <p:sp>
        <p:nvSpPr>
          <p:cNvPr id="19467" name="Rectangle 1">
            <a:extLst>
              <a:ext uri="{FF2B5EF4-FFF2-40B4-BE49-F238E27FC236}">
                <a16:creationId xmlns:a16="http://schemas.microsoft.com/office/drawing/2014/main" id="{E34A116D-B849-46BB-9243-C53C05B4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4038600"/>
            <a:ext cx="895985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mbri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mbri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1838</Words>
  <Application>Microsoft Office PowerPoint</Application>
  <PresentationFormat>Custom</PresentationFormat>
  <Paragraphs>244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Microsoft YaHei</vt:lpstr>
      <vt:lpstr>Cambria</vt:lpstr>
      <vt:lpstr>Times New Roman</vt:lpstr>
      <vt:lpstr>Calibri</vt:lpstr>
      <vt:lpstr>Arial Unicode MS</vt:lpstr>
      <vt:lpstr>Wingdings</vt:lpstr>
      <vt:lpstr>Office Theme</vt:lpstr>
      <vt:lpstr>Office Theme</vt:lpstr>
      <vt:lpstr>      Primii 10 ani de pensii private  obligatorii (Pilonul II) în România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Pop</dc:creator>
  <cp:lastModifiedBy>Bogdan Pop</cp:lastModifiedBy>
  <cp:revision>243</cp:revision>
  <cp:lastPrinted>2017-10-05T13:04:26Z</cp:lastPrinted>
  <dcterms:created xsi:type="dcterms:W3CDTF">2006-08-16T00:00:00Z</dcterms:created>
  <dcterms:modified xsi:type="dcterms:W3CDTF">2018-04-16T09:30:49Z</dcterms:modified>
</cp:coreProperties>
</file>